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6"/>
  </p:notesMasterIdLst>
  <p:sldIdLst>
    <p:sldId id="265" r:id="rId5"/>
    <p:sldId id="377" r:id="rId6"/>
    <p:sldId id="327" r:id="rId7"/>
    <p:sldId id="329" r:id="rId8"/>
    <p:sldId id="464" r:id="rId9"/>
    <p:sldId id="465" r:id="rId10"/>
    <p:sldId id="466" r:id="rId11"/>
    <p:sldId id="345" r:id="rId12"/>
    <p:sldId id="346" r:id="rId13"/>
    <p:sldId id="356" r:id="rId14"/>
    <p:sldId id="357" r:id="rId15"/>
    <p:sldId id="358" r:id="rId16"/>
    <p:sldId id="359" r:id="rId17"/>
    <p:sldId id="360" r:id="rId18"/>
    <p:sldId id="361" r:id="rId19"/>
    <p:sldId id="347" r:id="rId20"/>
    <p:sldId id="348" r:id="rId21"/>
    <p:sldId id="362" r:id="rId22"/>
    <p:sldId id="472" r:id="rId23"/>
    <p:sldId id="467" r:id="rId24"/>
    <p:sldId id="471" r:id="rId25"/>
  </p:sldIdLst>
  <p:sldSz cx="9144000" cy="6858000" type="screen4x3"/>
  <p:notesSz cx="9872663"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56"/>
    <a:srgbClr val="DFA42D"/>
    <a:srgbClr val="5560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0E18AD-9A16-4C17-9074-C885BA8F6003}" v="25" dt="2021-06-09T13:22:54.1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48" autoAdjust="0"/>
  </p:normalViewPr>
  <p:slideViewPr>
    <p:cSldViewPr snapToGrid="0">
      <p:cViewPr varScale="1">
        <p:scale>
          <a:sx n="90" d="100"/>
          <a:sy n="90" d="100"/>
        </p:scale>
        <p:origin x="22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4A683B-ADD2-40FA-AE36-EC02B1587B3F}" type="doc">
      <dgm:prSet loTypeId="urn:microsoft.com/office/officeart/2005/8/layout/hProcess9" loCatId="process" qsTypeId="urn:microsoft.com/office/officeart/2005/8/quickstyle/simple1" qsCatId="simple" csTypeId="urn:microsoft.com/office/officeart/2005/8/colors/accent1_2" csCatId="accent1" phldr="1"/>
      <dgm:spPr/>
    </dgm:pt>
    <dgm:pt modelId="{06845203-8E26-4DCF-B54A-4039CCC4D74D}">
      <dgm:prSet phldrT="[Text]"/>
      <dgm:spPr>
        <a:solidFill>
          <a:schemeClr val="accent6"/>
        </a:solidFill>
      </dgm:spPr>
      <dgm:t>
        <a:bodyPr/>
        <a:lstStyle/>
        <a:p>
          <a:r>
            <a:rPr lang="en-NZ" dirty="0">
              <a:latin typeface="Palantino"/>
            </a:rPr>
            <a:t>Churches</a:t>
          </a:r>
        </a:p>
      </dgm:t>
    </dgm:pt>
    <dgm:pt modelId="{354E1DC0-202D-4DEB-8528-12FE2CAFA231}" type="parTrans" cxnId="{35440699-6DDE-451B-B1EF-A9E2561F1707}">
      <dgm:prSet/>
      <dgm:spPr/>
      <dgm:t>
        <a:bodyPr/>
        <a:lstStyle/>
        <a:p>
          <a:endParaRPr lang="en-NZ"/>
        </a:p>
      </dgm:t>
    </dgm:pt>
    <dgm:pt modelId="{B141D667-D8CB-4D98-B25C-4F2ECFAE9633}" type="sibTrans" cxnId="{35440699-6DDE-451B-B1EF-A9E2561F1707}">
      <dgm:prSet/>
      <dgm:spPr/>
      <dgm:t>
        <a:bodyPr/>
        <a:lstStyle/>
        <a:p>
          <a:endParaRPr lang="en-NZ"/>
        </a:p>
      </dgm:t>
    </dgm:pt>
    <dgm:pt modelId="{DAC02C2A-29C6-481A-BEE4-86C7BAEAA409}">
      <dgm:prSet phldrT="[Text]"/>
      <dgm:spPr>
        <a:solidFill>
          <a:schemeClr val="accent6"/>
        </a:solidFill>
      </dgm:spPr>
      <dgm:t>
        <a:bodyPr/>
        <a:lstStyle/>
        <a:p>
          <a:r>
            <a:rPr lang="en-NZ" dirty="0">
              <a:latin typeface="Palantino"/>
            </a:rPr>
            <a:t>CTP</a:t>
          </a:r>
        </a:p>
      </dgm:t>
    </dgm:pt>
    <dgm:pt modelId="{487229AB-E09B-4934-9D4C-F14FBD7D3E5C}" type="parTrans" cxnId="{6C8F65D2-8AFD-4767-A3D1-3813F7609000}">
      <dgm:prSet/>
      <dgm:spPr/>
      <dgm:t>
        <a:bodyPr/>
        <a:lstStyle/>
        <a:p>
          <a:endParaRPr lang="en-NZ"/>
        </a:p>
      </dgm:t>
    </dgm:pt>
    <dgm:pt modelId="{AEEDA750-BD26-4306-BE9B-AF9D64F26A2D}" type="sibTrans" cxnId="{6C8F65D2-8AFD-4767-A3D1-3813F7609000}">
      <dgm:prSet/>
      <dgm:spPr/>
      <dgm:t>
        <a:bodyPr/>
        <a:lstStyle/>
        <a:p>
          <a:endParaRPr lang="en-NZ"/>
        </a:p>
      </dgm:t>
    </dgm:pt>
    <dgm:pt modelId="{DE9BF16F-EB96-45C2-BBFE-B4A9515DD59C}">
      <dgm:prSet phldrT="[Text]"/>
      <dgm:spPr>
        <a:solidFill>
          <a:schemeClr val="accent6"/>
        </a:solidFill>
      </dgm:spPr>
      <dgm:t>
        <a:bodyPr/>
        <a:lstStyle/>
        <a:p>
          <a:r>
            <a:rPr lang="en-NZ" dirty="0">
              <a:latin typeface="Palantino"/>
            </a:rPr>
            <a:t>Centre’s of Influence</a:t>
          </a:r>
        </a:p>
      </dgm:t>
    </dgm:pt>
    <dgm:pt modelId="{15E1A438-367C-4A47-B8B7-77AED7D56EFA}" type="parTrans" cxnId="{A09F2FAE-5750-4F55-B861-9B90F7C98B6F}">
      <dgm:prSet/>
      <dgm:spPr/>
      <dgm:t>
        <a:bodyPr/>
        <a:lstStyle/>
        <a:p>
          <a:endParaRPr lang="en-NZ"/>
        </a:p>
      </dgm:t>
    </dgm:pt>
    <dgm:pt modelId="{016269CA-2B9B-4A4B-8563-AAA1C28E6B44}" type="sibTrans" cxnId="{A09F2FAE-5750-4F55-B861-9B90F7C98B6F}">
      <dgm:prSet/>
      <dgm:spPr/>
      <dgm:t>
        <a:bodyPr/>
        <a:lstStyle/>
        <a:p>
          <a:endParaRPr lang="en-NZ"/>
        </a:p>
      </dgm:t>
    </dgm:pt>
    <dgm:pt modelId="{CBA84C01-68E2-4E0A-BE48-8E269D9F00F2}" type="pres">
      <dgm:prSet presAssocID="{934A683B-ADD2-40FA-AE36-EC02B1587B3F}" presName="CompostProcess" presStyleCnt="0">
        <dgm:presLayoutVars>
          <dgm:dir/>
          <dgm:resizeHandles val="exact"/>
        </dgm:presLayoutVars>
      </dgm:prSet>
      <dgm:spPr/>
    </dgm:pt>
    <dgm:pt modelId="{298225EF-A401-4975-8316-A676D67CDAAD}" type="pres">
      <dgm:prSet presAssocID="{934A683B-ADD2-40FA-AE36-EC02B1587B3F}" presName="arrow" presStyleLbl="bgShp" presStyleIdx="0" presStyleCnt="1" custScaleX="94519" custScaleY="91708" custLinFactNeighborX="0" custLinFactNeighborY="-3309"/>
      <dgm:spPr>
        <a:solidFill>
          <a:schemeClr val="tx2">
            <a:lumMod val="60000"/>
            <a:lumOff val="40000"/>
          </a:schemeClr>
        </a:solidFill>
      </dgm:spPr>
    </dgm:pt>
    <dgm:pt modelId="{DCF95A32-FB69-4797-9B4D-90B1372ABA15}" type="pres">
      <dgm:prSet presAssocID="{934A683B-ADD2-40FA-AE36-EC02B1587B3F}" presName="linearProcess" presStyleCnt="0"/>
      <dgm:spPr/>
    </dgm:pt>
    <dgm:pt modelId="{B66C8663-2BDF-4F4B-9BBC-F13E707CED53}" type="pres">
      <dgm:prSet presAssocID="{06845203-8E26-4DCF-B54A-4039CCC4D74D}" presName="textNode" presStyleLbl="node1" presStyleIdx="0" presStyleCnt="3" custScaleX="90708" custScaleY="94189" custLinFactX="-13485" custLinFactNeighborX="-100000" custLinFactNeighborY="-8266">
        <dgm:presLayoutVars>
          <dgm:bulletEnabled val="1"/>
        </dgm:presLayoutVars>
      </dgm:prSet>
      <dgm:spPr/>
    </dgm:pt>
    <dgm:pt modelId="{55E792BC-1721-4DD4-8144-D3B8AA1CB21C}" type="pres">
      <dgm:prSet presAssocID="{B141D667-D8CB-4D98-B25C-4F2ECFAE9633}" presName="sibTrans" presStyleCnt="0"/>
      <dgm:spPr/>
    </dgm:pt>
    <dgm:pt modelId="{680F2521-7DF6-4754-B865-27CC47D7EC35}" type="pres">
      <dgm:prSet presAssocID="{DAC02C2A-29C6-481A-BEE4-86C7BAEAA409}" presName="textNode" presStyleLbl="node1" presStyleIdx="1" presStyleCnt="3" custScaleX="45061" custScaleY="53540" custLinFactX="-27797" custLinFactNeighborX="-100000" custLinFactNeighborY="93977">
        <dgm:presLayoutVars>
          <dgm:bulletEnabled val="1"/>
        </dgm:presLayoutVars>
      </dgm:prSet>
      <dgm:spPr/>
    </dgm:pt>
    <dgm:pt modelId="{C7B5B6AA-20E5-4960-8FB7-ED1E1CE10F8D}" type="pres">
      <dgm:prSet presAssocID="{AEEDA750-BD26-4306-BE9B-AF9D64F26A2D}" presName="sibTrans" presStyleCnt="0"/>
      <dgm:spPr/>
    </dgm:pt>
    <dgm:pt modelId="{D6D321F1-2BF2-4A69-BF12-DB55FE6DD3C4}" type="pres">
      <dgm:prSet presAssocID="{DE9BF16F-EB96-45C2-BBFE-B4A9515DD59C}" presName="textNode" presStyleLbl="node1" presStyleIdx="2" presStyleCnt="3" custScaleX="90708" custScaleY="96005" custLinFactX="11378" custLinFactNeighborX="100000" custLinFactNeighborY="-9174">
        <dgm:presLayoutVars>
          <dgm:bulletEnabled val="1"/>
        </dgm:presLayoutVars>
      </dgm:prSet>
      <dgm:spPr/>
    </dgm:pt>
  </dgm:ptLst>
  <dgm:cxnLst>
    <dgm:cxn modelId="{695EDF27-3AAD-4225-BEFC-25F0B3EF44D6}" type="presOf" srcId="{934A683B-ADD2-40FA-AE36-EC02B1587B3F}" destId="{CBA84C01-68E2-4E0A-BE48-8E269D9F00F2}" srcOrd="0" destOrd="0" presId="urn:microsoft.com/office/officeart/2005/8/layout/hProcess9"/>
    <dgm:cxn modelId="{771FF23A-D025-4AE2-9958-84C21E9FBFCE}" type="presOf" srcId="{DE9BF16F-EB96-45C2-BBFE-B4A9515DD59C}" destId="{D6D321F1-2BF2-4A69-BF12-DB55FE6DD3C4}" srcOrd="0" destOrd="0" presId="urn:microsoft.com/office/officeart/2005/8/layout/hProcess9"/>
    <dgm:cxn modelId="{35440699-6DDE-451B-B1EF-A9E2561F1707}" srcId="{934A683B-ADD2-40FA-AE36-EC02B1587B3F}" destId="{06845203-8E26-4DCF-B54A-4039CCC4D74D}" srcOrd="0" destOrd="0" parTransId="{354E1DC0-202D-4DEB-8528-12FE2CAFA231}" sibTransId="{B141D667-D8CB-4D98-B25C-4F2ECFAE9633}"/>
    <dgm:cxn modelId="{C2ABB7A8-291F-4E22-AF79-CC2656BCDD73}" type="presOf" srcId="{06845203-8E26-4DCF-B54A-4039CCC4D74D}" destId="{B66C8663-2BDF-4F4B-9BBC-F13E707CED53}" srcOrd="0" destOrd="0" presId="urn:microsoft.com/office/officeart/2005/8/layout/hProcess9"/>
    <dgm:cxn modelId="{A09F2FAE-5750-4F55-B861-9B90F7C98B6F}" srcId="{934A683B-ADD2-40FA-AE36-EC02B1587B3F}" destId="{DE9BF16F-EB96-45C2-BBFE-B4A9515DD59C}" srcOrd="2" destOrd="0" parTransId="{15E1A438-367C-4A47-B8B7-77AED7D56EFA}" sibTransId="{016269CA-2B9B-4A4B-8563-AAA1C28E6B44}"/>
    <dgm:cxn modelId="{6C8F65D2-8AFD-4767-A3D1-3813F7609000}" srcId="{934A683B-ADD2-40FA-AE36-EC02B1587B3F}" destId="{DAC02C2A-29C6-481A-BEE4-86C7BAEAA409}" srcOrd="1" destOrd="0" parTransId="{487229AB-E09B-4934-9D4C-F14FBD7D3E5C}" sibTransId="{AEEDA750-BD26-4306-BE9B-AF9D64F26A2D}"/>
    <dgm:cxn modelId="{642C02EA-C3F9-4A5D-8D8D-E5A4CE3A7943}" type="presOf" srcId="{DAC02C2A-29C6-481A-BEE4-86C7BAEAA409}" destId="{680F2521-7DF6-4754-B865-27CC47D7EC35}" srcOrd="0" destOrd="0" presId="urn:microsoft.com/office/officeart/2005/8/layout/hProcess9"/>
    <dgm:cxn modelId="{2B0A223E-6F0A-4DCA-BB39-43793C78AAC9}" type="presParOf" srcId="{CBA84C01-68E2-4E0A-BE48-8E269D9F00F2}" destId="{298225EF-A401-4975-8316-A676D67CDAAD}" srcOrd="0" destOrd="0" presId="urn:microsoft.com/office/officeart/2005/8/layout/hProcess9"/>
    <dgm:cxn modelId="{00B0B297-9A69-4110-8236-33058EE9AA9B}" type="presParOf" srcId="{CBA84C01-68E2-4E0A-BE48-8E269D9F00F2}" destId="{DCF95A32-FB69-4797-9B4D-90B1372ABA15}" srcOrd="1" destOrd="0" presId="urn:microsoft.com/office/officeart/2005/8/layout/hProcess9"/>
    <dgm:cxn modelId="{7388C5B3-DBEF-4A31-B626-DAA135C104D5}" type="presParOf" srcId="{DCF95A32-FB69-4797-9B4D-90B1372ABA15}" destId="{B66C8663-2BDF-4F4B-9BBC-F13E707CED53}" srcOrd="0" destOrd="0" presId="urn:microsoft.com/office/officeart/2005/8/layout/hProcess9"/>
    <dgm:cxn modelId="{91C4189F-BF37-4C44-B502-4E0D410E7F37}" type="presParOf" srcId="{DCF95A32-FB69-4797-9B4D-90B1372ABA15}" destId="{55E792BC-1721-4DD4-8144-D3B8AA1CB21C}" srcOrd="1" destOrd="0" presId="urn:microsoft.com/office/officeart/2005/8/layout/hProcess9"/>
    <dgm:cxn modelId="{21E85AA4-53C4-4231-ACA0-E5861DC0C730}" type="presParOf" srcId="{DCF95A32-FB69-4797-9B4D-90B1372ABA15}" destId="{680F2521-7DF6-4754-B865-27CC47D7EC35}" srcOrd="2" destOrd="0" presId="urn:microsoft.com/office/officeart/2005/8/layout/hProcess9"/>
    <dgm:cxn modelId="{6697C025-86C7-4B6C-AE8A-B4F9E27E6CB7}" type="presParOf" srcId="{DCF95A32-FB69-4797-9B4D-90B1372ABA15}" destId="{C7B5B6AA-20E5-4960-8FB7-ED1E1CE10F8D}" srcOrd="3" destOrd="0" presId="urn:microsoft.com/office/officeart/2005/8/layout/hProcess9"/>
    <dgm:cxn modelId="{D8305D23-413F-48C9-96D2-631712A4EA5A}" type="presParOf" srcId="{DCF95A32-FB69-4797-9B4D-90B1372ABA15}" destId="{D6D321F1-2BF2-4A69-BF12-DB55FE6DD3C4}"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225EF-A401-4975-8316-A676D67CDAAD}">
      <dsp:nvSpPr>
        <dsp:cNvPr id="0" name=""/>
        <dsp:cNvSpPr/>
      </dsp:nvSpPr>
      <dsp:spPr>
        <a:xfrm>
          <a:off x="800094" y="27945"/>
          <a:ext cx="6539603" cy="3061971"/>
        </a:xfrm>
        <a:prstGeom prst="rightArrow">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dsp:style>
    </dsp:sp>
    <dsp:sp modelId="{B66C8663-2BDF-4F4B-9BBC-F13E707CED53}">
      <dsp:nvSpPr>
        <dsp:cNvPr id="0" name=""/>
        <dsp:cNvSpPr/>
      </dsp:nvSpPr>
      <dsp:spPr>
        <a:xfrm>
          <a:off x="283822" y="930056"/>
          <a:ext cx="2215033" cy="1257923"/>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NZ" sz="2900" kern="1200" dirty="0">
              <a:latin typeface="Palantino"/>
            </a:rPr>
            <a:t>Churches</a:t>
          </a:r>
        </a:p>
      </dsp:txBody>
      <dsp:txXfrm>
        <a:off x="345229" y="991463"/>
        <a:ext cx="2092219" cy="1135109"/>
      </dsp:txXfrm>
    </dsp:sp>
    <dsp:sp modelId="{680F2521-7DF6-4754-B865-27CC47D7EC35}">
      <dsp:nvSpPr>
        <dsp:cNvPr id="0" name=""/>
        <dsp:cNvSpPr/>
      </dsp:nvSpPr>
      <dsp:spPr>
        <a:xfrm>
          <a:off x="2495147" y="2566983"/>
          <a:ext cx="1100361" cy="715043"/>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NZ" sz="2900" kern="1200" dirty="0">
              <a:latin typeface="Palantino"/>
            </a:rPr>
            <a:t>CTP</a:t>
          </a:r>
        </a:p>
      </dsp:txBody>
      <dsp:txXfrm>
        <a:off x="2530053" y="2601889"/>
        <a:ext cx="1030549" cy="645231"/>
      </dsp:txXfrm>
    </dsp:sp>
    <dsp:sp modelId="{D6D321F1-2BF2-4A69-BF12-DB55FE6DD3C4}">
      <dsp:nvSpPr>
        <dsp:cNvPr id="0" name=""/>
        <dsp:cNvSpPr/>
      </dsp:nvSpPr>
      <dsp:spPr>
        <a:xfrm>
          <a:off x="5589485" y="905803"/>
          <a:ext cx="2215033" cy="1282176"/>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NZ" sz="2900" kern="1200" dirty="0">
              <a:latin typeface="Palantino"/>
            </a:rPr>
            <a:t>Centre’s of Influence</a:t>
          </a:r>
        </a:p>
      </dsp:txBody>
      <dsp:txXfrm>
        <a:off x="5652076" y="968394"/>
        <a:ext cx="2089851" cy="115699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92224" y="1"/>
            <a:ext cx="4278154" cy="341064"/>
          </a:xfrm>
          <a:prstGeom prst="rect">
            <a:avLst/>
          </a:prstGeom>
        </p:spPr>
        <p:txBody>
          <a:bodyPr vert="horz" lIns="91440" tIns="45720" rIns="91440" bIns="45720" rtlCol="0"/>
          <a:lstStyle>
            <a:lvl1pPr algn="r">
              <a:defRPr sz="1200"/>
            </a:lvl1pPr>
          </a:lstStyle>
          <a:p>
            <a:fld id="{C30B0CE7-8FF6-444A-BFD5-B31754800513}" type="datetimeFigureOut">
              <a:rPr lang="en-US" smtClean="0"/>
              <a:t>6/16/2021</a:t>
            </a:fld>
            <a:endParaRPr lang="en-US"/>
          </a:p>
        </p:txBody>
      </p:sp>
      <p:sp>
        <p:nvSpPr>
          <p:cNvPr id="4" name="Slide Image Placeholder 3"/>
          <p:cNvSpPr>
            <a:spLocks noGrp="1" noRot="1" noChangeAspect="1"/>
          </p:cNvSpPr>
          <p:nvPr>
            <p:ph type="sldImg" idx="2"/>
          </p:nvPr>
        </p:nvSpPr>
        <p:spPr>
          <a:xfrm>
            <a:off x="3406775" y="849313"/>
            <a:ext cx="3059113" cy="22939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7267" y="3271381"/>
            <a:ext cx="789813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6612"/>
            <a:ext cx="4278154" cy="3410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92224" y="6456612"/>
            <a:ext cx="4278154" cy="341063"/>
          </a:xfrm>
          <a:prstGeom prst="rect">
            <a:avLst/>
          </a:prstGeom>
        </p:spPr>
        <p:txBody>
          <a:bodyPr vert="horz" lIns="91440" tIns="45720" rIns="91440" bIns="45720" rtlCol="0" anchor="b"/>
          <a:lstStyle>
            <a:lvl1pPr algn="r">
              <a:defRPr sz="1200"/>
            </a:lvl1pPr>
          </a:lstStyle>
          <a:p>
            <a:fld id="{57808573-D4C8-394F-AAAE-371E12FFB8FE}" type="slidenum">
              <a:rPr lang="en-US" smtClean="0"/>
              <a:t>‹#›</a:t>
            </a:fld>
            <a:endParaRPr lang="en-US"/>
          </a:p>
        </p:txBody>
      </p:sp>
    </p:spTree>
    <p:extLst>
      <p:ext uri="{BB962C8B-B14F-4D97-AF65-F5344CB8AC3E}">
        <p14:creationId xmlns:p14="http://schemas.microsoft.com/office/powerpoint/2010/main" val="791216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808573-D4C8-394F-AAAE-371E12FFB8FE}" type="slidenum">
              <a:rPr lang="en-US" smtClean="0"/>
              <a:t>1</a:t>
            </a:fld>
            <a:endParaRPr lang="en-US"/>
          </a:p>
        </p:txBody>
      </p:sp>
    </p:spTree>
    <p:extLst>
      <p:ext uri="{BB962C8B-B14F-4D97-AF65-F5344CB8AC3E}">
        <p14:creationId xmlns:p14="http://schemas.microsoft.com/office/powerpoint/2010/main" val="1959384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page is basically just your contact details and noting the overall details of the project you want to apply for funding for.</a:t>
            </a:r>
          </a:p>
          <a:p>
            <a:endParaRPr lang="en-US" dirty="0"/>
          </a:p>
          <a:p>
            <a:r>
              <a:rPr lang="en-US" dirty="0"/>
              <a:t>If it’s an innovations project, then you just need to tick the innovations box and type in the project name.</a:t>
            </a:r>
            <a:endParaRPr lang="en-NZ" dirty="0"/>
          </a:p>
        </p:txBody>
      </p:sp>
      <p:sp>
        <p:nvSpPr>
          <p:cNvPr id="4" name="Slide Number Placeholder 3"/>
          <p:cNvSpPr>
            <a:spLocks noGrp="1"/>
          </p:cNvSpPr>
          <p:nvPr>
            <p:ph type="sldNum" sz="quarter" idx="10"/>
          </p:nvPr>
        </p:nvSpPr>
        <p:spPr/>
        <p:txBody>
          <a:bodyPr/>
          <a:lstStyle/>
          <a:p>
            <a:fld id="{EF86D904-AC74-482A-A820-4CA1FAF2460C}" type="slidenum">
              <a:rPr lang="en-NZ" smtClean="0">
                <a:solidFill>
                  <a:prstClr val="black"/>
                </a:solidFill>
              </a:rPr>
              <a:pPr/>
              <a:t>10</a:t>
            </a:fld>
            <a:endParaRPr lang="en-NZ">
              <a:solidFill>
                <a:prstClr val="black"/>
              </a:solidFill>
            </a:endParaRPr>
          </a:p>
        </p:txBody>
      </p:sp>
    </p:spTree>
    <p:extLst>
      <p:ext uri="{BB962C8B-B14F-4D97-AF65-F5344CB8AC3E}">
        <p14:creationId xmlns:p14="http://schemas.microsoft.com/office/powerpoint/2010/main" val="2342346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text in each field is to help provide some guidance around the type of information that should be included in each field.</a:t>
            </a:r>
            <a:endParaRPr lang="en-NZ" dirty="0"/>
          </a:p>
        </p:txBody>
      </p:sp>
      <p:sp>
        <p:nvSpPr>
          <p:cNvPr id="4" name="Slide Number Placeholder 3"/>
          <p:cNvSpPr>
            <a:spLocks noGrp="1"/>
          </p:cNvSpPr>
          <p:nvPr>
            <p:ph type="sldNum" sz="quarter" idx="10"/>
          </p:nvPr>
        </p:nvSpPr>
        <p:spPr/>
        <p:txBody>
          <a:bodyPr/>
          <a:lstStyle/>
          <a:p>
            <a:fld id="{EF86D904-AC74-482A-A820-4CA1FAF2460C}" type="slidenum">
              <a:rPr lang="en-NZ" smtClean="0">
                <a:solidFill>
                  <a:prstClr val="black"/>
                </a:solidFill>
              </a:rPr>
              <a:pPr/>
              <a:t>11</a:t>
            </a:fld>
            <a:endParaRPr lang="en-NZ">
              <a:solidFill>
                <a:prstClr val="black"/>
              </a:solidFill>
            </a:endParaRPr>
          </a:p>
        </p:txBody>
      </p:sp>
    </p:spTree>
    <p:extLst>
      <p:ext uri="{BB962C8B-B14F-4D97-AF65-F5344CB8AC3E}">
        <p14:creationId xmlns:p14="http://schemas.microsoft.com/office/powerpoint/2010/main" val="795598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Project objectives – should be all the activities that make up your </a:t>
            </a:r>
            <a:r>
              <a:rPr lang="en-US" dirty="0" err="1"/>
              <a:t>programme</a:t>
            </a:r>
            <a:r>
              <a:rPr lang="en-US" dirty="0"/>
              <a:t>.</a:t>
            </a:r>
          </a:p>
          <a:p>
            <a:endParaRPr lang="en-US" dirty="0"/>
          </a:p>
          <a:p>
            <a:r>
              <a:rPr lang="en-NZ" dirty="0"/>
              <a:t>4. Process of gathering information – this is where Community Assessment and needs analysis are important to help give some backing to why you are running this programme/initiative.</a:t>
            </a:r>
          </a:p>
          <a:p>
            <a:endParaRPr lang="en-NZ" dirty="0"/>
          </a:p>
          <a:p>
            <a:r>
              <a:rPr lang="en-NZ" dirty="0"/>
              <a:t>7. Training or orientation – for every project </a:t>
            </a:r>
            <a:r>
              <a:rPr lang="en-NZ" dirty="0" err="1"/>
              <a:t>Adsafe</a:t>
            </a:r>
            <a:r>
              <a:rPr lang="en-NZ" dirty="0"/>
              <a:t> certification and police vetting is a must especially for those in the project who will be dealing directly with the community or young people/children.</a:t>
            </a:r>
          </a:p>
        </p:txBody>
      </p:sp>
      <p:sp>
        <p:nvSpPr>
          <p:cNvPr id="4" name="Slide Number Placeholder 3"/>
          <p:cNvSpPr>
            <a:spLocks noGrp="1"/>
          </p:cNvSpPr>
          <p:nvPr>
            <p:ph type="sldNum" sz="quarter" idx="10"/>
          </p:nvPr>
        </p:nvSpPr>
        <p:spPr/>
        <p:txBody>
          <a:bodyPr/>
          <a:lstStyle/>
          <a:p>
            <a:fld id="{EF86D904-AC74-482A-A820-4CA1FAF2460C}" type="slidenum">
              <a:rPr lang="en-NZ" smtClean="0">
                <a:solidFill>
                  <a:prstClr val="black"/>
                </a:solidFill>
              </a:rPr>
              <a:pPr/>
              <a:t>12</a:t>
            </a:fld>
            <a:endParaRPr lang="en-NZ">
              <a:solidFill>
                <a:prstClr val="black"/>
              </a:solidFill>
            </a:endParaRPr>
          </a:p>
        </p:txBody>
      </p:sp>
    </p:spTree>
    <p:extLst>
      <p:ext uri="{BB962C8B-B14F-4D97-AF65-F5344CB8AC3E}">
        <p14:creationId xmlns:p14="http://schemas.microsoft.com/office/powerpoint/2010/main" val="164599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Collecting stories and data collection should be part of your project design, not something you think about after the fact.</a:t>
            </a:r>
          </a:p>
          <a:p>
            <a:endParaRPr lang="en-US" dirty="0"/>
          </a:p>
          <a:p>
            <a:endParaRPr lang="en-NZ" dirty="0"/>
          </a:p>
        </p:txBody>
      </p:sp>
      <p:sp>
        <p:nvSpPr>
          <p:cNvPr id="4" name="Slide Number Placeholder 3"/>
          <p:cNvSpPr>
            <a:spLocks noGrp="1"/>
          </p:cNvSpPr>
          <p:nvPr>
            <p:ph type="sldNum" sz="quarter" idx="10"/>
          </p:nvPr>
        </p:nvSpPr>
        <p:spPr/>
        <p:txBody>
          <a:bodyPr/>
          <a:lstStyle/>
          <a:p>
            <a:fld id="{EF86D904-AC74-482A-A820-4CA1FAF2460C}" type="slidenum">
              <a:rPr lang="en-NZ" smtClean="0">
                <a:solidFill>
                  <a:prstClr val="black"/>
                </a:solidFill>
              </a:rPr>
              <a:pPr/>
              <a:t>13</a:t>
            </a:fld>
            <a:endParaRPr lang="en-NZ">
              <a:solidFill>
                <a:prstClr val="black"/>
              </a:solidFill>
            </a:endParaRPr>
          </a:p>
        </p:txBody>
      </p:sp>
    </p:spTree>
    <p:extLst>
      <p:ext uri="{BB962C8B-B14F-4D97-AF65-F5344CB8AC3E}">
        <p14:creationId xmlns:p14="http://schemas.microsoft.com/office/powerpoint/2010/main" val="2328653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Church Declaration Form – important that this is one page of it’s own, not split over two pages.</a:t>
            </a:r>
            <a:endParaRPr lang="en-NZ" dirty="0"/>
          </a:p>
        </p:txBody>
      </p:sp>
      <p:sp>
        <p:nvSpPr>
          <p:cNvPr id="4" name="Slide Number Placeholder 3"/>
          <p:cNvSpPr>
            <a:spLocks noGrp="1"/>
          </p:cNvSpPr>
          <p:nvPr>
            <p:ph type="sldNum" sz="quarter" idx="10"/>
          </p:nvPr>
        </p:nvSpPr>
        <p:spPr/>
        <p:txBody>
          <a:bodyPr/>
          <a:lstStyle/>
          <a:p>
            <a:fld id="{EF86D904-AC74-482A-A820-4CA1FAF2460C}" type="slidenum">
              <a:rPr lang="en-NZ" smtClean="0">
                <a:solidFill>
                  <a:prstClr val="black"/>
                </a:solidFill>
              </a:rPr>
              <a:pPr/>
              <a:t>14</a:t>
            </a:fld>
            <a:endParaRPr lang="en-NZ">
              <a:solidFill>
                <a:prstClr val="black"/>
              </a:solidFill>
            </a:endParaRPr>
          </a:p>
        </p:txBody>
      </p:sp>
    </p:spTree>
    <p:extLst>
      <p:ext uri="{BB962C8B-B14F-4D97-AF65-F5344CB8AC3E}">
        <p14:creationId xmlns:p14="http://schemas.microsoft.com/office/powerpoint/2010/main" val="3561615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Budget:</a:t>
            </a:r>
          </a:p>
          <a:p>
            <a:endParaRPr lang="en-US" dirty="0"/>
          </a:p>
          <a:p>
            <a:r>
              <a:rPr lang="en-US" dirty="0"/>
              <a:t>Line items should match the various activities/expenses you are sharing in your application.</a:t>
            </a:r>
          </a:p>
          <a:p>
            <a:endParaRPr lang="en-US" dirty="0"/>
          </a:p>
          <a:p>
            <a:r>
              <a:rPr lang="en-US" dirty="0"/>
              <a:t>If not, more likely that the Committee reviewing the application will question why.</a:t>
            </a:r>
            <a:endParaRPr lang="en-NZ" dirty="0"/>
          </a:p>
        </p:txBody>
      </p:sp>
      <p:sp>
        <p:nvSpPr>
          <p:cNvPr id="4" name="Slide Number Placeholder 3"/>
          <p:cNvSpPr>
            <a:spLocks noGrp="1"/>
          </p:cNvSpPr>
          <p:nvPr>
            <p:ph type="sldNum" sz="quarter" idx="10"/>
          </p:nvPr>
        </p:nvSpPr>
        <p:spPr/>
        <p:txBody>
          <a:bodyPr/>
          <a:lstStyle/>
          <a:p>
            <a:fld id="{EF86D904-AC74-482A-A820-4CA1FAF2460C}" type="slidenum">
              <a:rPr lang="en-NZ" smtClean="0">
                <a:solidFill>
                  <a:prstClr val="black"/>
                </a:solidFill>
              </a:rPr>
              <a:pPr/>
              <a:t>15</a:t>
            </a:fld>
            <a:endParaRPr lang="en-NZ">
              <a:solidFill>
                <a:prstClr val="black"/>
              </a:solidFill>
            </a:endParaRPr>
          </a:p>
        </p:txBody>
      </p:sp>
    </p:spTree>
    <p:extLst>
      <p:ext uri="{BB962C8B-B14F-4D97-AF65-F5344CB8AC3E}">
        <p14:creationId xmlns:p14="http://schemas.microsoft.com/office/powerpoint/2010/main" val="1079898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note funding guidelines and criteria, so you know what you can and can’t be funded for.</a:t>
            </a:r>
            <a:endParaRPr lang="en-NZ" dirty="0"/>
          </a:p>
        </p:txBody>
      </p:sp>
      <p:sp>
        <p:nvSpPr>
          <p:cNvPr id="4" name="Slide Number Placeholder 3"/>
          <p:cNvSpPr>
            <a:spLocks noGrp="1"/>
          </p:cNvSpPr>
          <p:nvPr>
            <p:ph type="sldNum" sz="quarter" idx="10"/>
          </p:nvPr>
        </p:nvSpPr>
        <p:spPr/>
        <p:txBody>
          <a:bodyPr/>
          <a:lstStyle/>
          <a:p>
            <a:fld id="{EF86D904-AC74-482A-A820-4CA1FAF2460C}" type="slidenum">
              <a:rPr lang="en-NZ" smtClean="0">
                <a:solidFill>
                  <a:prstClr val="black"/>
                </a:solidFill>
              </a:rPr>
              <a:pPr/>
              <a:t>16</a:t>
            </a:fld>
            <a:endParaRPr lang="en-NZ">
              <a:solidFill>
                <a:prstClr val="black"/>
              </a:solidFill>
            </a:endParaRPr>
          </a:p>
        </p:txBody>
      </p:sp>
    </p:spTree>
    <p:extLst>
      <p:ext uri="{BB962C8B-B14F-4D97-AF65-F5344CB8AC3E}">
        <p14:creationId xmlns:p14="http://schemas.microsoft.com/office/powerpoint/2010/main" val="2455146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four funding rounds a year.</a:t>
            </a:r>
            <a:endParaRPr lang="en-NZ" dirty="0"/>
          </a:p>
        </p:txBody>
      </p:sp>
      <p:sp>
        <p:nvSpPr>
          <p:cNvPr id="4" name="Slide Number Placeholder 3"/>
          <p:cNvSpPr>
            <a:spLocks noGrp="1"/>
          </p:cNvSpPr>
          <p:nvPr>
            <p:ph type="sldNum" sz="quarter" idx="10"/>
          </p:nvPr>
        </p:nvSpPr>
        <p:spPr/>
        <p:txBody>
          <a:bodyPr/>
          <a:lstStyle/>
          <a:p>
            <a:fld id="{EF86D904-AC74-482A-A820-4CA1FAF2460C}" type="slidenum">
              <a:rPr lang="en-NZ" smtClean="0">
                <a:solidFill>
                  <a:prstClr val="black"/>
                </a:solidFill>
              </a:rPr>
              <a:pPr/>
              <a:t>17</a:t>
            </a:fld>
            <a:endParaRPr lang="en-NZ">
              <a:solidFill>
                <a:prstClr val="black"/>
              </a:solidFill>
            </a:endParaRPr>
          </a:p>
        </p:txBody>
      </p:sp>
    </p:spTree>
    <p:extLst>
      <p:ext uri="{BB962C8B-B14F-4D97-AF65-F5344CB8AC3E}">
        <p14:creationId xmlns:p14="http://schemas.microsoft.com/office/powerpoint/2010/main" val="406832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be good stewards of the resources God places us in charge of. Hence the importance of reporting, but also why planning for how you are going to report your budget needs to take place when designing and organizing your project.</a:t>
            </a:r>
          </a:p>
          <a:p>
            <a:endParaRPr lang="en-US" dirty="0"/>
          </a:p>
          <a:p>
            <a:r>
              <a:rPr lang="en-US" dirty="0"/>
              <a:t>Reporting also provides the platform for you to share your stories, and how the initiative is making a difference in the lives of those around you.</a:t>
            </a:r>
            <a:endParaRPr lang="en-NZ" dirty="0"/>
          </a:p>
        </p:txBody>
      </p:sp>
      <p:sp>
        <p:nvSpPr>
          <p:cNvPr id="4" name="Slide Number Placeholder 3"/>
          <p:cNvSpPr>
            <a:spLocks noGrp="1"/>
          </p:cNvSpPr>
          <p:nvPr>
            <p:ph type="sldNum" sz="quarter" idx="10"/>
          </p:nvPr>
        </p:nvSpPr>
        <p:spPr/>
        <p:txBody>
          <a:bodyPr/>
          <a:lstStyle/>
          <a:p>
            <a:fld id="{EF86D904-AC74-482A-A820-4CA1FAF2460C}" type="slidenum">
              <a:rPr lang="en-NZ" smtClean="0">
                <a:solidFill>
                  <a:prstClr val="black"/>
                </a:solidFill>
              </a:rPr>
              <a:pPr/>
              <a:t>18</a:t>
            </a:fld>
            <a:endParaRPr lang="en-NZ">
              <a:solidFill>
                <a:prstClr val="black"/>
              </a:solidFill>
            </a:endParaRPr>
          </a:p>
        </p:txBody>
      </p:sp>
    </p:spTree>
    <p:extLst>
      <p:ext uri="{BB962C8B-B14F-4D97-AF65-F5344CB8AC3E}">
        <p14:creationId xmlns:p14="http://schemas.microsoft.com/office/powerpoint/2010/main" val="3608185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808573-D4C8-394F-AAAE-371E12FFB8FE}" type="slidenum">
              <a:rPr lang="en-US" smtClean="0"/>
              <a:t>19</a:t>
            </a:fld>
            <a:endParaRPr lang="en-US"/>
          </a:p>
        </p:txBody>
      </p:sp>
    </p:spTree>
    <p:extLst>
      <p:ext uri="{BB962C8B-B14F-4D97-AF65-F5344CB8AC3E}">
        <p14:creationId xmlns:p14="http://schemas.microsoft.com/office/powerpoint/2010/main" val="1742661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808573-D4C8-394F-AAAE-371E12FFB8FE}" type="slidenum">
              <a:rPr lang="en-US" smtClean="0"/>
              <a:t>2</a:t>
            </a:fld>
            <a:endParaRPr lang="en-US"/>
          </a:p>
        </p:txBody>
      </p:sp>
    </p:spTree>
    <p:extLst>
      <p:ext uri="{BB962C8B-B14F-4D97-AF65-F5344CB8AC3E}">
        <p14:creationId xmlns:p14="http://schemas.microsoft.com/office/powerpoint/2010/main" val="299599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the next steps form</a:t>
            </a:r>
            <a:endParaRPr lang="en-NZ" dirty="0"/>
          </a:p>
        </p:txBody>
      </p:sp>
      <p:sp>
        <p:nvSpPr>
          <p:cNvPr id="4" name="Slide Number Placeholder 3"/>
          <p:cNvSpPr>
            <a:spLocks noGrp="1"/>
          </p:cNvSpPr>
          <p:nvPr>
            <p:ph type="sldNum" sz="quarter" idx="5"/>
          </p:nvPr>
        </p:nvSpPr>
        <p:spPr/>
        <p:txBody>
          <a:bodyPr/>
          <a:lstStyle/>
          <a:p>
            <a:fld id="{57808573-D4C8-394F-AAAE-371E12FFB8FE}" type="slidenum">
              <a:rPr lang="en-US" smtClean="0"/>
              <a:t>20</a:t>
            </a:fld>
            <a:endParaRPr lang="en-US"/>
          </a:p>
        </p:txBody>
      </p:sp>
    </p:spTree>
    <p:extLst>
      <p:ext uri="{BB962C8B-B14F-4D97-AF65-F5344CB8AC3E}">
        <p14:creationId xmlns:p14="http://schemas.microsoft.com/office/powerpoint/2010/main" val="308681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What is CTP?</a:t>
            </a:r>
          </a:p>
          <a:p>
            <a:endParaRPr lang="en-NZ" dirty="0"/>
          </a:p>
          <a:p>
            <a:r>
              <a:rPr lang="en-NZ" dirty="0"/>
              <a:t>- Who knows</a:t>
            </a:r>
            <a:r>
              <a:rPr lang="en-NZ" baseline="0" dirty="0"/>
              <a:t> what CTP stands for? Community Transformation Partnerships</a:t>
            </a:r>
            <a:endParaRPr lang="en-NZ" dirty="0"/>
          </a:p>
        </p:txBody>
      </p:sp>
      <p:sp>
        <p:nvSpPr>
          <p:cNvPr id="4" name="Slide Number Placeholder 3"/>
          <p:cNvSpPr>
            <a:spLocks noGrp="1"/>
          </p:cNvSpPr>
          <p:nvPr>
            <p:ph type="sldNum" sz="quarter" idx="10"/>
          </p:nvPr>
        </p:nvSpPr>
        <p:spPr/>
        <p:txBody>
          <a:bodyPr/>
          <a:lstStyle/>
          <a:p>
            <a:fld id="{EF86D904-AC74-482A-A820-4CA1FAF2460C}" type="slidenum">
              <a:rPr lang="en-NZ" smtClean="0">
                <a:solidFill>
                  <a:prstClr val="black"/>
                </a:solidFill>
              </a:rPr>
              <a:pPr/>
              <a:t>3</a:t>
            </a:fld>
            <a:endParaRPr lang="en-NZ">
              <a:solidFill>
                <a:prstClr val="black"/>
              </a:solidFill>
            </a:endParaRPr>
          </a:p>
        </p:txBody>
      </p:sp>
    </p:spTree>
    <p:extLst>
      <p:ext uri="{BB962C8B-B14F-4D97-AF65-F5344CB8AC3E}">
        <p14:creationId xmlns:p14="http://schemas.microsoft.com/office/powerpoint/2010/main" val="906025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F86D904-AC74-482A-A820-4CA1FAF2460C}" type="slidenum">
              <a:rPr lang="en-NZ" smtClean="0">
                <a:solidFill>
                  <a:prstClr val="black"/>
                </a:solidFill>
              </a:rPr>
              <a:pPr/>
              <a:t>4</a:t>
            </a:fld>
            <a:endParaRPr lang="en-NZ">
              <a:solidFill>
                <a:prstClr val="black"/>
              </a:solidFill>
            </a:endParaRPr>
          </a:p>
        </p:txBody>
      </p:sp>
    </p:spTree>
    <p:extLst>
      <p:ext uri="{BB962C8B-B14F-4D97-AF65-F5344CB8AC3E}">
        <p14:creationId xmlns:p14="http://schemas.microsoft.com/office/powerpoint/2010/main" val="3359280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North New Zealand Healthy Communities</a:t>
            </a:r>
            <a:r>
              <a:rPr lang="en-NZ" baseline="0" dirty="0"/>
              <a:t> as an example of strategies.  Change this according to emphasis of the territory.</a:t>
            </a:r>
            <a:endParaRPr lang="en-NZ" dirty="0"/>
          </a:p>
        </p:txBody>
      </p:sp>
      <p:sp>
        <p:nvSpPr>
          <p:cNvPr id="4" name="Slide Number Placeholder 3"/>
          <p:cNvSpPr>
            <a:spLocks noGrp="1"/>
          </p:cNvSpPr>
          <p:nvPr>
            <p:ph type="sldNum" sz="quarter" idx="10"/>
          </p:nvPr>
        </p:nvSpPr>
        <p:spPr/>
        <p:txBody>
          <a:bodyPr/>
          <a:lstStyle/>
          <a:p>
            <a:fld id="{EF86D904-AC74-482A-A820-4CA1FAF2460C}" type="slidenum">
              <a:rPr lang="en-NZ" smtClean="0">
                <a:solidFill>
                  <a:prstClr val="black"/>
                </a:solidFill>
              </a:rPr>
              <a:pPr/>
              <a:t>5</a:t>
            </a:fld>
            <a:endParaRPr lang="en-NZ">
              <a:solidFill>
                <a:prstClr val="black"/>
              </a:solidFill>
            </a:endParaRPr>
          </a:p>
        </p:txBody>
      </p:sp>
    </p:spTree>
    <p:extLst>
      <p:ext uri="{BB962C8B-B14F-4D97-AF65-F5344CB8AC3E}">
        <p14:creationId xmlns:p14="http://schemas.microsoft.com/office/powerpoint/2010/main" val="1571119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F86D904-AC74-482A-A820-4CA1FAF2460C}" type="slidenum">
              <a:rPr lang="en-NZ" smtClean="0">
                <a:solidFill>
                  <a:prstClr val="black"/>
                </a:solidFill>
              </a:rPr>
              <a:pPr/>
              <a:t>6</a:t>
            </a:fld>
            <a:endParaRPr lang="en-NZ">
              <a:solidFill>
                <a:prstClr val="black"/>
              </a:solidFill>
            </a:endParaRPr>
          </a:p>
        </p:txBody>
      </p:sp>
    </p:spTree>
    <p:extLst>
      <p:ext uri="{BB962C8B-B14F-4D97-AF65-F5344CB8AC3E}">
        <p14:creationId xmlns:p14="http://schemas.microsoft.com/office/powerpoint/2010/main" val="1996957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F86D904-AC74-482A-A820-4CA1FAF2460C}" type="slidenum">
              <a:rPr lang="en-NZ" smtClean="0">
                <a:solidFill>
                  <a:prstClr val="black"/>
                </a:solidFill>
              </a:rPr>
              <a:pPr/>
              <a:t>7</a:t>
            </a:fld>
            <a:endParaRPr lang="en-NZ">
              <a:solidFill>
                <a:prstClr val="black"/>
              </a:solidFill>
            </a:endParaRPr>
          </a:p>
        </p:txBody>
      </p:sp>
    </p:spTree>
    <p:extLst>
      <p:ext uri="{BB962C8B-B14F-4D97-AF65-F5344CB8AC3E}">
        <p14:creationId xmlns:p14="http://schemas.microsoft.com/office/powerpoint/2010/main" val="2277189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What is CTP?</a:t>
            </a:r>
          </a:p>
          <a:p>
            <a:endParaRPr lang="en-NZ" dirty="0"/>
          </a:p>
          <a:p>
            <a:r>
              <a:rPr lang="en-NZ" dirty="0"/>
              <a:t>- Who knows</a:t>
            </a:r>
            <a:r>
              <a:rPr lang="en-NZ" baseline="0" dirty="0"/>
              <a:t> what CTP stands for? Community Transformation Partnerships</a:t>
            </a:r>
            <a:endParaRPr lang="en-NZ" dirty="0"/>
          </a:p>
        </p:txBody>
      </p:sp>
      <p:sp>
        <p:nvSpPr>
          <p:cNvPr id="4" name="Slide Number Placeholder 3"/>
          <p:cNvSpPr>
            <a:spLocks noGrp="1"/>
          </p:cNvSpPr>
          <p:nvPr>
            <p:ph type="sldNum" sz="quarter" idx="10"/>
          </p:nvPr>
        </p:nvSpPr>
        <p:spPr/>
        <p:txBody>
          <a:bodyPr/>
          <a:lstStyle/>
          <a:p>
            <a:fld id="{EF86D904-AC74-482A-A820-4CA1FAF2460C}" type="slidenum">
              <a:rPr lang="en-NZ" smtClean="0">
                <a:solidFill>
                  <a:prstClr val="black"/>
                </a:solidFill>
              </a:rPr>
              <a:pPr/>
              <a:t>8</a:t>
            </a:fld>
            <a:endParaRPr lang="en-NZ">
              <a:solidFill>
                <a:prstClr val="black"/>
              </a:solidFill>
            </a:endParaRPr>
          </a:p>
        </p:txBody>
      </p:sp>
    </p:spTree>
    <p:extLst>
      <p:ext uri="{BB962C8B-B14F-4D97-AF65-F5344CB8AC3E}">
        <p14:creationId xmlns:p14="http://schemas.microsoft.com/office/powerpoint/2010/main" val="3966814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F86D904-AC74-482A-A820-4CA1FAF2460C}" type="slidenum">
              <a:rPr lang="en-NZ" smtClean="0">
                <a:solidFill>
                  <a:prstClr val="black"/>
                </a:solidFill>
              </a:rPr>
              <a:pPr/>
              <a:t>9</a:t>
            </a:fld>
            <a:endParaRPr lang="en-NZ">
              <a:solidFill>
                <a:prstClr val="black"/>
              </a:solidFill>
            </a:endParaRPr>
          </a:p>
        </p:txBody>
      </p:sp>
    </p:spTree>
    <p:extLst>
      <p:ext uri="{BB962C8B-B14F-4D97-AF65-F5344CB8AC3E}">
        <p14:creationId xmlns:p14="http://schemas.microsoft.com/office/powerpoint/2010/main" val="53410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99A651-DB7A-FE4B-9D55-0C526460B086}"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31E1D-7B71-984C-B5E9-602BA16E1F3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99A651-DB7A-FE4B-9D55-0C526460B086}"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31E1D-7B71-984C-B5E9-602BA16E1F3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99A651-DB7A-FE4B-9D55-0C526460B086}"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31E1D-7B71-984C-B5E9-602BA16E1F3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99A651-DB7A-FE4B-9D55-0C526460B086}"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31E1D-7B71-984C-B5E9-602BA16E1F3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99A651-DB7A-FE4B-9D55-0C526460B086}"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31E1D-7B71-984C-B5E9-602BA16E1F3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99A651-DB7A-FE4B-9D55-0C526460B086}" type="datetimeFigureOut">
              <a:rPr lang="en-US" smtClean="0"/>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31E1D-7B71-984C-B5E9-602BA16E1F3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99A651-DB7A-FE4B-9D55-0C526460B086}" type="datetimeFigureOut">
              <a:rPr lang="en-US" smtClean="0"/>
              <a:t>6/16/2021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31E1D-7B71-984C-B5E9-602BA16E1F3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99A651-DB7A-FE4B-9D55-0C526460B086}" type="datetimeFigureOut">
              <a:rPr lang="en-US" smtClean="0"/>
              <a:t>6/16/2021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31E1D-7B71-984C-B5E9-602BA16E1F3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9A651-DB7A-FE4B-9D55-0C526460B086}" type="datetimeFigureOut">
              <a:rPr lang="en-US" smtClean="0"/>
              <a:t>6/16/2021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31E1D-7B71-984C-B5E9-602BA16E1F3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99A651-DB7A-FE4B-9D55-0C526460B086}" type="datetimeFigureOut">
              <a:rPr lang="en-US" smtClean="0"/>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31E1D-7B71-984C-B5E9-602BA16E1F3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99A651-DB7A-FE4B-9D55-0C526460B086}" type="datetimeFigureOut">
              <a:rPr lang="en-US" smtClean="0"/>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31E1D-7B71-984C-B5E9-602BA16E1F3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9A651-DB7A-FE4B-9D55-0C526460B086}" type="datetimeFigureOut">
              <a:rPr lang="en-US" smtClean="0"/>
              <a:t>6/16/2021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31E1D-7B71-984C-B5E9-602BA16E1F35}" type="slidenum">
              <a:rPr lang="en-US" smtClean="0"/>
              <a:t>‹#›</a:t>
            </a:fld>
            <a:endParaRPr lang="en-US"/>
          </a:p>
        </p:txBody>
      </p:sp>
    </p:spTree>
    <p:extLst>
      <p:ext uri="{BB962C8B-B14F-4D97-AF65-F5344CB8AC3E}">
        <p14:creationId xmlns:p14="http://schemas.microsoft.com/office/powerpoint/2010/main" val="1234205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1.png"/><Relationship Id="rId4" Type="http://schemas.openxmlformats.org/officeDocument/2006/relationships/diagramData" Target="../diagrams/data1.xml"/><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9.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jpeg"/><Relationship Id="rId10" Type="http://schemas.openxmlformats.org/officeDocument/2006/relationships/image" Target="../media/image11.png"/><Relationship Id="rId4" Type="http://schemas.openxmlformats.org/officeDocument/2006/relationships/image" Target="../media/image12.jpe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jpe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956"/>
        </a:solidFill>
        <a:effectLst/>
      </p:bgPr>
    </p:bg>
    <p:spTree>
      <p:nvGrpSpPr>
        <p:cNvPr id="1" name=""/>
        <p:cNvGrpSpPr/>
        <p:nvPr/>
      </p:nvGrpSpPr>
      <p:grpSpPr>
        <a:xfrm>
          <a:off x="0" y="0"/>
          <a:ext cx="0" cy="0"/>
          <a:chOff x="0" y="0"/>
          <a:chExt cx="0" cy="0"/>
        </a:xfrm>
      </p:grpSpPr>
      <p:pic>
        <p:nvPicPr>
          <p:cNvPr id="3" name="Picture 2" descr="A picture containing outdoor, sky, sunset, nature&#10;&#10;Description automatically generated">
            <a:extLst>
              <a:ext uri="{FF2B5EF4-FFF2-40B4-BE49-F238E27FC236}">
                <a16:creationId xmlns:a16="http://schemas.microsoft.com/office/drawing/2014/main" id="{B231C8CD-BCB5-4EA2-804B-737DBF27054D}"/>
              </a:ext>
            </a:extLst>
          </p:cNvPr>
          <p:cNvPicPr>
            <a:picLocks noChangeAspect="1"/>
          </p:cNvPicPr>
          <p:nvPr/>
        </p:nvPicPr>
        <p:blipFill>
          <a:blip r:embed="rId3"/>
          <a:stretch>
            <a:fillRect/>
          </a:stretch>
        </p:blipFill>
        <p:spPr>
          <a:xfrm>
            <a:off x="0" y="-471535"/>
            <a:ext cx="9144000" cy="5143500"/>
          </a:xfrm>
          <a:prstGeom prst="rect">
            <a:avLst/>
          </a:prstGeom>
        </p:spPr>
      </p:pic>
      <p:pic>
        <p:nvPicPr>
          <p:cNvPr id="4" name="Picture 3">
            <a:extLst>
              <a:ext uri="{FF2B5EF4-FFF2-40B4-BE49-F238E27FC236}">
                <a16:creationId xmlns:a16="http://schemas.microsoft.com/office/drawing/2014/main" id="{4A6F9014-A911-44CA-952F-DBE319F5A32A}"/>
              </a:ext>
            </a:extLst>
          </p:cNvPr>
          <p:cNvPicPr>
            <a:picLocks noChangeAspect="1"/>
          </p:cNvPicPr>
          <p:nvPr/>
        </p:nvPicPr>
        <p:blipFill>
          <a:blip r:embed="rId4"/>
          <a:stretch>
            <a:fillRect/>
          </a:stretch>
        </p:blipFill>
        <p:spPr>
          <a:xfrm>
            <a:off x="1744462" y="2935692"/>
            <a:ext cx="5655076" cy="2304443"/>
          </a:xfrm>
          <a:prstGeom prst="rect">
            <a:avLst/>
          </a:prstGeom>
        </p:spPr>
      </p:pic>
      <p:sp>
        <p:nvSpPr>
          <p:cNvPr id="7" name="TextBox 6">
            <a:extLst>
              <a:ext uri="{FF2B5EF4-FFF2-40B4-BE49-F238E27FC236}">
                <a16:creationId xmlns:a16="http://schemas.microsoft.com/office/drawing/2014/main" id="{53602412-4469-42D6-9B2F-DB7C76B8914E}"/>
              </a:ext>
            </a:extLst>
          </p:cNvPr>
          <p:cNvSpPr txBox="1"/>
          <p:nvPr/>
        </p:nvSpPr>
        <p:spPr>
          <a:xfrm>
            <a:off x="603861" y="5462561"/>
            <a:ext cx="8182576" cy="830997"/>
          </a:xfrm>
          <a:prstGeom prst="rect">
            <a:avLst/>
          </a:prstGeom>
          <a:noFill/>
        </p:spPr>
        <p:txBody>
          <a:bodyPr wrap="square" rtlCol="0">
            <a:spAutoFit/>
          </a:bodyPr>
          <a:lstStyle/>
          <a:p>
            <a:pPr algn="ctr"/>
            <a:r>
              <a:rPr lang="en-US" sz="4000" dirty="0">
                <a:solidFill>
                  <a:schemeClr val="bg1"/>
                </a:solidFill>
                <a:latin typeface="Source Sans Pro Black" panose="020B0803030403020204" pitchFamily="34" charset="0"/>
                <a:ea typeface="Source Sans Pro Black" panose="020B0803030403020204" pitchFamily="34" charset="0"/>
                <a:cs typeface="Bebas Neue" charset="0"/>
              </a:rPr>
              <a:t>Equipped to share your vision</a:t>
            </a:r>
          </a:p>
          <a:p>
            <a:pPr algn="ctr"/>
            <a:endParaRPr lang="en-US" sz="800" dirty="0">
              <a:latin typeface="Source Sans Pro" panose="020B0503030403020204" pitchFamily="34" charset="0"/>
              <a:ea typeface="Zilla Slab Regular" pitchFamily="50" charset="0"/>
              <a:cs typeface="Bebas Neue" charset="0"/>
            </a:endParaRPr>
          </a:p>
        </p:txBody>
      </p:sp>
    </p:spTree>
    <p:extLst>
      <p:ext uri="{BB962C8B-B14F-4D97-AF65-F5344CB8AC3E}">
        <p14:creationId xmlns:p14="http://schemas.microsoft.com/office/powerpoint/2010/main" val="629869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LIDE SKI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1"/>
          <p:cNvSpPr/>
          <p:nvPr/>
        </p:nvSpPr>
        <p:spPr>
          <a:xfrm>
            <a:off x="1057415" y="426519"/>
            <a:ext cx="6567382" cy="507831"/>
          </a:xfrm>
          <a:prstGeom prst="rect">
            <a:avLst/>
          </a:prstGeom>
        </p:spPr>
        <p:txBody>
          <a:bodyPr wrap="square">
            <a:spAutoFit/>
          </a:bodyPr>
          <a:lstStyle/>
          <a:p>
            <a:pPr algn="ctr">
              <a:spcBef>
                <a:spcPts val="1800"/>
              </a:spcBef>
            </a:pPr>
            <a:r>
              <a:rPr lang="en-US" sz="2700" b="1" kern="0" dirty="0">
                <a:solidFill>
                  <a:srgbClr val="327890"/>
                </a:solidFill>
                <a:latin typeface="Century Gothic" panose="020B0502020202020204" pitchFamily="34" charset="0"/>
                <a:ea typeface="ヒラギノ丸ゴ Pro W4"/>
                <a:cs typeface="Times New Roman" panose="02020603050405020304" pitchFamily="18" charset="0"/>
              </a:rPr>
              <a:t>CTP Application Form</a:t>
            </a:r>
          </a:p>
        </p:txBody>
      </p:sp>
      <p:pic>
        <p:nvPicPr>
          <p:cNvPr id="3" name="Picture 2"/>
          <p:cNvPicPr>
            <a:picLocks noChangeAspect="1"/>
          </p:cNvPicPr>
          <p:nvPr/>
        </p:nvPicPr>
        <p:blipFill rotWithShape="1">
          <a:blip r:embed="rId4"/>
          <a:srcRect l="25513" t="16352" r="24284" b="6919"/>
          <a:stretch/>
        </p:blipFill>
        <p:spPr>
          <a:xfrm>
            <a:off x="2125362" y="1075038"/>
            <a:ext cx="4621428" cy="4708915"/>
          </a:xfrm>
          <a:prstGeom prst="rect">
            <a:avLst/>
          </a:prstGeom>
        </p:spPr>
      </p:pic>
    </p:spTree>
    <p:extLst>
      <p:ext uri="{BB962C8B-B14F-4D97-AF65-F5344CB8AC3E}">
        <p14:creationId xmlns:p14="http://schemas.microsoft.com/office/powerpoint/2010/main" val="2110259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LIDE SKI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p:cNvPicPr>
            <a:picLocks noChangeAspect="1"/>
          </p:cNvPicPr>
          <p:nvPr/>
        </p:nvPicPr>
        <p:blipFill rotWithShape="1">
          <a:blip r:embed="rId4"/>
          <a:srcRect l="10083" t="19455" r="3153" b="14046"/>
          <a:stretch/>
        </p:blipFill>
        <p:spPr>
          <a:xfrm>
            <a:off x="392523" y="770518"/>
            <a:ext cx="8358953" cy="4271037"/>
          </a:xfrm>
          <a:prstGeom prst="rect">
            <a:avLst/>
          </a:prstGeom>
        </p:spPr>
      </p:pic>
    </p:spTree>
    <p:extLst>
      <p:ext uri="{BB962C8B-B14F-4D97-AF65-F5344CB8AC3E}">
        <p14:creationId xmlns:p14="http://schemas.microsoft.com/office/powerpoint/2010/main" val="2243451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LIDE SKI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4"/>
          <a:srcRect l="29874" t="16101" r="29539" b="7085"/>
          <a:stretch/>
        </p:blipFill>
        <p:spPr>
          <a:xfrm>
            <a:off x="2099774" y="146175"/>
            <a:ext cx="4944452" cy="6238454"/>
          </a:xfrm>
          <a:prstGeom prst="rect">
            <a:avLst/>
          </a:prstGeom>
        </p:spPr>
      </p:pic>
    </p:spTree>
    <p:extLst>
      <p:ext uri="{BB962C8B-B14F-4D97-AF65-F5344CB8AC3E}">
        <p14:creationId xmlns:p14="http://schemas.microsoft.com/office/powerpoint/2010/main" val="4193787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LIDE SKI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p:cNvPicPr>
            <a:picLocks noChangeAspect="1"/>
          </p:cNvPicPr>
          <p:nvPr/>
        </p:nvPicPr>
        <p:blipFill rotWithShape="1">
          <a:blip r:embed="rId4"/>
          <a:srcRect l="25346" t="17358" r="24228" b="12453"/>
          <a:stretch/>
        </p:blipFill>
        <p:spPr>
          <a:xfrm>
            <a:off x="1203503" y="246523"/>
            <a:ext cx="6645523" cy="6166634"/>
          </a:xfrm>
          <a:prstGeom prst="rect">
            <a:avLst/>
          </a:prstGeom>
        </p:spPr>
      </p:pic>
    </p:spTree>
    <p:extLst>
      <p:ext uri="{BB962C8B-B14F-4D97-AF65-F5344CB8AC3E}">
        <p14:creationId xmlns:p14="http://schemas.microsoft.com/office/powerpoint/2010/main" val="2945423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LIDE SKI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4"/>
          <a:srcRect l="34850" t="17610" r="34123" b="10524"/>
          <a:stretch/>
        </p:blipFill>
        <p:spPr>
          <a:xfrm>
            <a:off x="2463424" y="173055"/>
            <a:ext cx="4217152" cy="6511890"/>
          </a:xfrm>
          <a:prstGeom prst="rect">
            <a:avLst/>
          </a:prstGeom>
        </p:spPr>
      </p:pic>
    </p:spTree>
    <p:extLst>
      <p:ext uri="{BB962C8B-B14F-4D97-AF65-F5344CB8AC3E}">
        <p14:creationId xmlns:p14="http://schemas.microsoft.com/office/powerpoint/2010/main" val="3972008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LIDE SKI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p:cNvPicPr>
            <a:picLocks noChangeAspect="1"/>
          </p:cNvPicPr>
          <p:nvPr/>
        </p:nvPicPr>
        <p:blipFill rotWithShape="1">
          <a:blip r:embed="rId4"/>
          <a:srcRect l="24619" t="19204" r="24731" b="12369"/>
          <a:stretch/>
        </p:blipFill>
        <p:spPr>
          <a:xfrm>
            <a:off x="1247303" y="434570"/>
            <a:ext cx="6649394" cy="5988860"/>
          </a:xfrm>
          <a:prstGeom prst="rect">
            <a:avLst/>
          </a:prstGeom>
        </p:spPr>
      </p:pic>
    </p:spTree>
    <p:extLst>
      <p:ext uri="{BB962C8B-B14F-4D97-AF65-F5344CB8AC3E}">
        <p14:creationId xmlns:p14="http://schemas.microsoft.com/office/powerpoint/2010/main" val="3529073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LIDE SKI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97981D03-3C0B-4A61-AFBE-608D739001C5}"/>
              </a:ext>
            </a:extLst>
          </p:cNvPr>
          <p:cNvSpPr txBox="1"/>
          <p:nvPr/>
        </p:nvSpPr>
        <p:spPr>
          <a:xfrm>
            <a:off x="197708" y="506628"/>
            <a:ext cx="8748584" cy="5693866"/>
          </a:xfrm>
          <a:prstGeom prst="rect">
            <a:avLst/>
          </a:prstGeom>
          <a:noFill/>
        </p:spPr>
        <p:txBody>
          <a:bodyPr wrap="square" rtlCol="0">
            <a:spAutoFit/>
          </a:bodyPr>
          <a:lstStyle/>
          <a:p>
            <a:pPr algn="ctr"/>
            <a:r>
              <a:rPr lang="en-US" sz="4000" b="1" dirty="0"/>
              <a:t>FUNDING GUIDELINES AND CRITERIA</a:t>
            </a:r>
          </a:p>
          <a:p>
            <a:pPr algn="ctr"/>
            <a:endParaRPr lang="en-US" dirty="0"/>
          </a:p>
          <a:p>
            <a:pPr marL="285750" indent="-285750">
              <a:buFont typeface="Arial" panose="020B0604020202020204" pitchFamily="34" charset="0"/>
              <a:buChar char="•"/>
            </a:pPr>
            <a:r>
              <a:rPr lang="en-US" dirty="0"/>
              <a:t>Sport and recreation, other than an engagement activity as part of a youth mentoring project.</a:t>
            </a:r>
          </a:p>
          <a:p>
            <a:pPr marL="285750" indent="-285750">
              <a:buFont typeface="Arial" panose="020B0604020202020204" pitchFamily="34" charset="0"/>
              <a:buChar char="•"/>
            </a:pPr>
            <a:r>
              <a:rPr lang="en-NZ" dirty="0"/>
              <a:t>Core education, including </a:t>
            </a:r>
            <a:r>
              <a:rPr lang="en-NZ" dirty="0" err="1"/>
              <a:t>scloarships</a:t>
            </a:r>
            <a:r>
              <a:rPr lang="en-NZ" dirty="0"/>
              <a:t>, regular education equipment and activities; buildings or land.</a:t>
            </a:r>
          </a:p>
          <a:p>
            <a:pPr marL="285750" indent="-285750">
              <a:buFont typeface="Arial" panose="020B0604020202020204" pitchFamily="34" charset="0"/>
              <a:buChar char="•"/>
            </a:pPr>
            <a:r>
              <a:rPr lang="en-NZ" dirty="0"/>
              <a:t>Capital assets or equipment costing over $3,000; Advertising, promotion and/or administration costs which exceed 20% of the total cost of the initiative.</a:t>
            </a:r>
          </a:p>
          <a:p>
            <a:pPr marL="285750" indent="-285750">
              <a:buFont typeface="Arial" panose="020B0604020202020204" pitchFamily="34" charset="0"/>
              <a:buChar char="•"/>
            </a:pPr>
            <a:r>
              <a:rPr lang="en-NZ" dirty="0"/>
              <a:t>Drama art or performing arts as a “Stand Alone” programme are excluded but if there is a module of drama/arts/sports activity within the programme and as long as this activity is not deemed to be the sole focus of the programme it may be included for funding consideration.</a:t>
            </a:r>
          </a:p>
          <a:p>
            <a:pPr marL="285750" indent="-285750">
              <a:buFont typeface="Arial" panose="020B0604020202020204" pitchFamily="34" charset="0"/>
              <a:buChar char="•"/>
            </a:pPr>
            <a:r>
              <a:rPr lang="en-NZ" dirty="0"/>
              <a:t>Individuals; loans and endowment funds.</a:t>
            </a:r>
          </a:p>
          <a:p>
            <a:pPr marL="285750" indent="-285750">
              <a:buFont typeface="Arial" panose="020B0604020202020204" pitchFamily="34" charset="0"/>
              <a:buChar char="•"/>
            </a:pPr>
            <a:r>
              <a:rPr lang="en-NZ" dirty="0"/>
              <a:t>Overseas travel, exchange programmes or projects outside the geographic borders of New Zealand.</a:t>
            </a:r>
          </a:p>
          <a:p>
            <a:pPr marL="285750" indent="-285750">
              <a:buFont typeface="Arial" panose="020B0604020202020204" pitchFamily="34" charset="0"/>
              <a:buChar char="•"/>
            </a:pPr>
            <a:r>
              <a:rPr lang="en-NZ" dirty="0"/>
              <a:t>Religious or political advocacy or advancement.</a:t>
            </a:r>
          </a:p>
          <a:p>
            <a:pPr marL="285750" indent="-285750">
              <a:buFont typeface="Arial" panose="020B0604020202020204" pitchFamily="34" charset="0"/>
              <a:buChar char="•"/>
            </a:pPr>
            <a:r>
              <a:rPr lang="en-NZ" dirty="0"/>
              <a:t>Venture </a:t>
            </a:r>
            <a:r>
              <a:rPr lang="en-NZ" dirty="0" err="1"/>
              <a:t>Captial</a:t>
            </a:r>
            <a:r>
              <a:rPr lang="en-NZ" dirty="0"/>
              <a:t> initiatives.</a:t>
            </a:r>
          </a:p>
          <a:p>
            <a:pPr marL="285750" indent="-285750">
              <a:buFont typeface="Arial" panose="020B0604020202020204" pitchFamily="34" charset="0"/>
              <a:buChar char="•"/>
            </a:pPr>
            <a:r>
              <a:rPr lang="en-NZ" dirty="0"/>
              <a:t>Urgent or retrospective applications.</a:t>
            </a:r>
          </a:p>
          <a:p>
            <a:pPr marL="285750" indent="-285750">
              <a:buFont typeface="Arial" panose="020B0604020202020204" pitchFamily="34" charset="0"/>
              <a:buChar char="•"/>
            </a:pPr>
            <a:r>
              <a:rPr lang="en-NZ" dirty="0"/>
              <a:t>Funding to any one project for more than 3 years.</a:t>
            </a:r>
          </a:p>
        </p:txBody>
      </p:sp>
      <p:pic>
        <p:nvPicPr>
          <p:cNvPr id="7" name="Picture 6" descr="Shape&#10;&#10;Description automatically generated with medium confidence">
            <a:extLst>
              <a:ext uri="{FF2B5EF4-FFF2-40B4-BE49-F238E27FC236}">
                <a16:creationId xmlns:a16="http://schemas.microsoft.com/office/drawing/2014/main" id="{29E5EA34-0167-4C43-89EC-28DDE06523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0721" y="5924723"/>
            <a:ext cx="680323" cy="698364"/>
          </a:xfrm>
          <a:prstGeom prst="rect">
            <a:avLst/>
          </a:prstGeom>
        </p:spPr>
      </p:pic>
    </p:spTree>
    <p:extLst>
      <p:ext uri="{BB962C8B-B14F-4D97-AF65-F5344CB8AC3E}">
        <p14:creationId xmlns:p14="http://schemas.microsoft.com/office/powerpoint/2010/main" val="2393555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LIDE SKI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1"/>
          <p:cNvSpPr/>
          <p:nvPr/>
        </p:nvSpPr>
        <p:spPr>
          <a:xfrm>
            <a:off x="2471352" y="1643452"/>
            <a:ext cx="5202193" cy="3298339"/>
          </a:xfrm>
          <a:prstGeom prst="rect">
            <a:avLst/>
          </a:prstGeom>
        </p:spPr>
        <p:txBody>
          <a:bodyPr wrap="square">
            <a:spAutoFit/>
          </a:bodyPr>
          <a:lstStyle/>
          <a:p>
            <a:pPr>
              <a:spcBef>
                <a:spcPts val="1800"/>
              </a:spcBef>
            </a:pPr>
            <a:r>
              <a:rPr lang="en-US" sz="2700" b="1" kern="0" dirty="0">
                <a:solidFill>
                  <a:srgbClr val="327890"/>
                </a:solidFill>
                <a:latin typeface="Century Gothic" panose="020B0502020202020204" pitchFamily="34" charset="0"/>
                <a:ea typeface="ヒラギノ丸ゴ Pro W4"/>
                <a:cs typeface="Times New Roman" panose="02020603050405020304" pitchFamily="18" charset="0"/>
              </a:rPr>
              <a:t>Funding Rounds </a:t>
            </a:r>
            <a:endParaRPr lang="en-NZ" sz="2700" b="1" kern="0" dirty="0">
              <a:solidFill>
                <a:srgbClr val="327890"/>
              </a:solidFill>
              <a:latin typeface="Century Gothic" panose="020B0502020202020204" pitchFamily="34" charset="0"/>
              <a:ea typeface="ヒラギノ丸ゴ Pro W4"/>
              <a:cs typeface="Times New Roman" panose="02020603050405020304" pitchFamily="18" charset="0"/>
            </a:endParaRPr>
          </a:p>
          <a:p>
            <a:pPr indent="171450" algn="just">
              <a:spcBef>
                <a:spcPts val="750"/>
              </a:spcBef>
            </a:pPr>
            <a:r>
              <a:rPr lang="en-US" sz="2100" b="1" dirty="0">
                <a:solidFill>
                  <a:srgbClr val="235465"/>
                </a:solidFill>
                <a:latin typeface="Century Gothic" panose="020B0502020202020204" pitchFamily="34" charset="0"/>
                <a:ea typeface="ヒラギノ丸ゴ Pro W4"/>
                <a:cs typeface="Times New Roman" panose="02020603050405020304" pitchFamily="18" charset="0"/>
              </a:rPr>
              <a:t>Round 1</a:t>
            </a:r>
            <a:endParaRPr lang="en-NZ" sz="1350" b="1" dirty="0">
              <a:solidFill>
                <a:srgbClr val="235465"/>
              </a:solidFill>
              <a:latin typeface="Century Gothic" panose="020B0502020202020204" pitchFamily="34" charset="0"/>
              <a:ea typeface="ヒラギノ丸ゴ Pro W4"/>
              <a:cs typeface="Times New Roman" panose="02020603050405020304" pitchFamily="18" charset="0"/>
            </a:endParaRPr>
          </a:p>
          <a:p>
            <a:pPr marL="257175" indent="-257175" algn="just">
              <a:spcBef>
                <a:spcPts val="450"/>
              </a:spcBef>
              <a:buFont typeface="Symbol" panose="05050102010706020507" pitchFamily="18" charset="2"/>
              <a:buChar char=""/>
            </a:pPr>
            <a:r>
              <a:rPr lang="en-US" sz="1350" dirty="0">
                <a:solidFill>
                  <a:srgbClr val="000000"/>
                </a:solidFill>
                <a:latin typeface="Times" panose="02020603050405020304" pitchFamily="18" charset="0"/>
                <a:ea typeface="Times New Roman" panose="02020603050405020304" pitchFamily="18" charset="0"/>
                <a:cs typeface="Times New Roman" panose="02020603050405020304" pitchFamily="18" charset="0"/>
              </a:rPr>
              <a:t>Submission of proposals deadline- </a:t>
            </a:r>
            <a:r>
              <a:rPr lang="en-US" sz="1350"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15 March</a:t>
            </a:r>
            <a:endParaRPr lang="en-NZ" sz="1350" dirty="0">
              <a:solidFill>
                <a:srgbClr val="FF0000"/>
              </a:solidFill>
              <a:latin typeface="Times New Roman" panose="02020603050405020304" pitchFamily="18" charset="0"/>
              <a:ea typeface="Times New Roman" panose="02020603050405020304" pitchFamily="18" charset="0"/>
            </a:endParaRPr>
          </a:p>
          <a:p>
            <a:pPr indent="171450" algn="just">
              <a:spcBef>
                <a:spcPts val="750"/>
              </a:spcBef>
            </a:pPr>
            <a:r>
              <a:rPr lang="en-US" sz="2100" b="1" dirty="0">
                <a:solidFill>
                  <a:srgbClr val="235465"/>
                </a:solidFill>
                <a:latin typeface="Century Gothic" panose="020B0502020202020204" pitchFamily="34" charset="0"/>
                <a:ea typeface="ヒラギノ丸ゴ Pro W4"/>
                <a:cs typeface="Times New Roman" panose="02020603050405020304" pitchFamily="18" charset="0"/>
              </a:rPr>
              <a:t>Round 2</a:t>
            </a:r>
            <a:endParaRPr lang="en-NZ" sz="1350" b="1" dirty="0">
              <a:solidFill>
                <a:srgbClr val="235465"/>
              </a:solidFill>
              <a:latin typeface="Century Gothic" panose="020B0502020202020204" pitchFamily="34" charset="0"/>
              <a:ea typeface="ヒラギノ丸ゴ Pro W4"/>
              <a:cs typeface="Times New Roman" panose="02020603050405020304" pitchFamily="18" charset="0"/>
            </a:endParaRPr>
          </a:p>
          <a:p>
            <a:pPr marL="257175" indent="-257175" algn="just">
              <a:spcBef>
                <a:spcPts val="450"/>
              </a:spcBef>
              <a:buFont typeface="Symbol" panose="05050102010706020507" pitchFamily="18" charset="2"/>
              <a:buChar char=""/>
            </a:pPr>
            <a:r>
              <a:rPr lang="en-US" sz="1350" dirty="0">
                <a:solidFill>
                  <a:srgbClr val="000000"/>
                </a:solidFill>
                <a:latin typeface="Times" panose="02020603050405020304" pitchFamily="18" charset="0"/>
                <a:ea typeface="Times New Roman" panose="02020603050405020304" pitchFamily="18" charset="0"/>
                <a:cs typeface="Times New Roman" panose="02020603050405020304" pitchFamily="18" charset="0"/>
              </a:rPr>
              <a:t>Submission of proposals deadline – </a:t>
            </a:r>
            <a:r>
              <a:rPr lang="en-US" sz="1350" b="1"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Extended to 15 June</a:t>
            </a:r>
            <a:endParaRPr lang="en-NZ" sz="1350" b="1" dirty="0">
              <a:solidFill>
                <a:srgbClr val="FF0000"/>
              </a:solidFill>
              <a:latin typeface="Times New Roman" panose="02020603050405020304" pitchFamily="18" charset="0"/>
              <a:ea typeface="Times New Roman" panose="02020603050405020304" pitchFamily="18" charset="0"/>
            </a:endParaRPr>
          </a:p>
          <a:p>
            <a:pPr indent="171450" algn="just">
              <a:spcBef>
                <a:spcPts val="750"/>
              </a:spcBef>
            </a:pPr>
            <a:r>
              <a:rPr lang="en-US" sz="2100" b="1" dirty="0">
                <a:solidFill>
                  <a:srgbClr val="235465"/>
                </a:solidFill>
                <a:latin typeface="Century Gothic" panose="020B0502020202020204" pitchFamily="34" charset="0"/>
                <a:ea typeface="ヒラギノ丸ゴ Pro W4"/>
                <a:cs typeface="Times New Roman" panose="02020603050405020304" pitchFamily="18" charset="0"/>
              </a:rPr>
              <a:t>Round 3</a:t>
            </a:r>
            <a:endParaRPr lang="en-NZ" sz="1350" b="1" dirty="0">
              <a:solidFill>
                <a:srgbClr val="235465"/>
              </a:solidFill>
              <a:latin typeface="Century Gothic" panose="020B0502020202020204" pitchFamily="34" charset="0"/>
              <a:ea typeface="ヒラギノ丸ゴ Pro W4"/>
              <a:cs typeface="Times New Roman" panose="02020603050405020304" pitchFamily="18" charset="0"/>
            </a:endParaRPr>
          </a:p>
          <a:p>
            <a:pPr marL="257175" indent="-257175" algn="just">
              <a:spcBef>
                <a:spcPts val="450"/>
              </a:spcBef>
              <a:buFont typeface="Symbol" panose="05050102010706020507" pitchFamily="18" charset="2"/>
              <a:buChar char=""/>
            </a:pPr>
            <a:r>
              <a:rPr lang="en-US" sz="1350" dirty="0">
                <a:solidFill>
                  <a:srgbClr val="000000"/>
                </a:solidFill>
                <a:latin typeface="Times" panose="02020603050405020304" pitchFamily="18" charset="0"/>
                <a:ea typeface="Times New Roman" panose="02020603050405020304" pitchFamily="18" charset="0"/>
                <a:cs typeface="Times New Roman" panose="02020603050405020304" pitchFamily="18" charset="0"/>
              </a:rPr>
              <a:t>Submission of proposals deadline – </a:t>
            </a:r>
            <a:r>
              <a:rPr lang="en-US" sz="1350"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15 August</a:t>
            </a:r>
            <a:endParaRPr lang="en-NZ" sz="1350" dirty="0">
              <a:solidFill>
                <a:srgbClr val="FF0000"/>
              </a:solidFill>
              <a:latin typeface="Times New Roman" panose="02020603050405020304" pitchFamily="18" charset="0"/>
              <a:ea typeface="Times New Roman" panose="02020603050405020304" pitchFamily="18" charset="0"/>
            </a:endParaRPr>
          </a:p>
          <a:p>
            <a:pPr indent="171450" algn="just">
              <a:spcBef>
                <a:spcPts val="750"/>
              </a:spcBef>
            </a:pPr>
            <a:r>
              <a:rPr lang="en-US" sz="2100" b="1" dirty="0">
                <a:solidFill>
                  <a:srgbClr val="235465"/>
                </a:solidFill>
                <a:latin typeface="Century Gothic" panose="020B0502020202020204" pitchFamily="34" charset="0"/>
                <a:ea typeface="ヒラギノ丸ゴ Pro W4"/>
                <a:cs typeface="Times New Roman" panose="02020603050405020304" pitchFamily="18" charset="0"/>
              </a:rPr>
              <a:t>Round 4 </a:t>
            </a:r>
            <a:r>
              <a:rPr lang="en-US" sz="1350" b="1" dirty="0">
                <a:solidFill>
                  <a:srgbClr val="235465"/>
                </a:solidFill>
                <a:latin typeface="Century Gothic" panose="020B0502020202020204" pitchFamily="34" charset="0"/>
                <a:ea typeface="ヒラギノ丸ゴ Pro W4"/>
                <a:cs typeface="Times New Roman" panose="02020603050405020304" pitchFamily="18" charset="0"/>
              </a:rPr>
              <a:t>(dependent on funding availability)</a:t>
            </a:r>
            <a:endParaRPr lang="en-NZ" sz="1350" b="1" dirty="0">
              <a:solidFill>
                <a:srgbClr val="235465"/>
              </a:solidFill>
              <a:latin typeface="Century Gothic" panose="020B0502020202020204" pitchFamily="34" charset="0"/>
              <a:ea typeface="ヒラギノ丸ゴ Pro W4"/>
              <a:cs typeface="Times New Roman" panose="02020603050405020304" pitchFamily="18" charset="0"/>
            </a:endParaRPr>
          </a:p>
          <a:p>
            <a:pPr marL="257175" indent="-257175" algn="just">
              <a:spcBef>
                <a:spcPts val="450"/>
              </a:spcBef>
              <a:buFont typeface="Symbol" panose="05050102010706020507" pitchFamily="18" charset="2"/>
              <a:buChar char=""/>
            </a:pPr>
            <a:r>
              <a:rPr lang="en-US" sz="1350" dirty="0">
                <a:solidFill>
                  <a:srgbClr val="000000"/>
                </a:solidFill>
                <a:latin typeface="Times" panose="02020603050405020304" pitchFamily="18" charset="0"/>
                <a:ea typeface="Times New Roman" panose="02020603050405020304" pitchFamily="18" charset="0"/>
                <a:cs typeface="Times New Roman" panose="02020603050405020304" pitchFamily="18" charset="0"/>
              </a:rPr>
              <a:t>Submission of proposals deadline – </a:t>
            </a:r>
            <a:r>
              <a:rPr lang="en-US" sz="1350" dirty="0">
                <a:solidFill>
                  <a:srgbClr val="FF0000"/>
                </a:solidFill>
                <a:latin typeface="Times" panose="02020603050405020304" pitchFamily="18" charset="0"/>
                <a:ea typeface="Times New Roman" panose="02020603050405020304" pitchFamily="18" charset="0"/>
                <a:cs typeface="Times New Roman" panose="02020603050405020304" pitchFamily="18" charset="0"/>
              </a:rPr>
              <a:t>15 October</a:t>
            </a:r>
            <a:endParaRPr lang="en-NZ" sz="1350" dirty="0">
              <a:solidFill>
                <a:srgbClr val="FF0000"/>
              </a:solidFill>
              <a:latin typeface="Times New Roman" panose="02020603050405020304" pitchFamily="18" charset="0"/>
              <a:ea typeface="Times New Roman" panose="02020603050405020304" pitchFamily="18" charset="0"/>
            </a:endParaRPr>
          </a:p>
        </p:txBody>
      </p:sp>
      <p:pic>
        <p:nvPicPr>
          <p:cNvPr id="5" name="Picture 4" descr="Shape&#10;&#10;Description automatically generated with medium confidence">
            <a:extLst>
              <a:ext uri="{FF2B5EF4-FFF2-40B4-BE49-F238E27FC236}">
                <a16:creationId xmlns:a16="http://schemas.microsoft.com/office/drawing/2014/main" id="{024965BB-5726-48C2-9557-FD194200AC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0721" y="5924723"/>
            <a:ext cx="680323" cy="698364"/>
          </a:xfrm>
          <a:prstGeom prst="rect">
            <a:avLst/>
          </a:prstGeom>
        </p:spPr>
      </p:pic>
    </p:spTree>
    <p:extLst>
      <p:ext uri="{BB962C8B-B14F-4D97-AF65-F5344CB8AC3E}">
        <p14:creationId xmlns:p14="http://schemas.microsoft.com/office/powerpoint/2010/main" val="2679246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LIDE SKI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1"/>
          <p:cNvSpPr/>
          <p:nvPr/>
        </p:nvSpPr>
        <p:spPr>
          <a:xfrm>
            <a:off x="2063500" y="2523018"/>
            <a:ext cx="6567382" cy="1992853"/>
          </a:xfrm>
          <a:prstGeom prst="rect">
            <a:avLst/>
          </a:prstGeom>
        </p:spPr>
        <p:txBody>
          <a:bodyPr wrap="square">
            <a:spAutoFit/>
          </a:bodyPr>
          <a:lstStyle/>
          <a:p>
            <a:pPr>
              <a:spcBef>
                <a:spcPts val="1800"/>
              </a:spcBef>
            </a:pPr>
            <a:r>
              <a:rPr lang="en-US" sz="2700" b="1" kern="0" dirty="0">
                <a:solidFill>
                  <a:srgbClr val="327890"/>
                </a:solidFill>
                <a:latin typeface="Century Gothic" panose="020B0502020202020204" pitchFamily="34" charset="0"/>
                <a:ea typeface="ヒラギノ丸ゴ Pro W4"/>
                <a:cs typeface="Times New Roman" panose="02020603050405020304" pitchFamily="18" charset="0"/>
              </a:rPr>
              <a:t>Reporting Requirements</a:t>
            </a:r>
          </a:p>
          <a:p>
            <a:pPr algn="ctr">
              <a:spcBef>
                <a:spcPts val="1800"/>
              </a:spcBef>
            </a:pPr>
            <a:endParaRPr lang="en-US" sz="1500" b="1" kern="0" dirty="0">
              <a:solidFill>
                <a:srgbClr val="327890"/>
              </a:solidFill>
              <a:latin typeface="Century Gothic" panose="020B0502020202020204" pitchFamily="34" charset="0"/>
              <a:ea typeface="ヒラギノ丸ゴ Pro W4"/>
              <a:cs typeface="Times New Roman" panose="02020603050405020304" pitchFamily="18" charset="0"/>
            </a:endParaRPr>
          </a:p>
          <a:p>
            <a:pPr marL="257175" indent="-257175" algn="just">
              <a:spcBef>
                <a:spcPts val="450"/>
              </a:spcBef>
              <a:buFont typeface="Symbol" panose="05050102010706020507" pitchFamily="18" charset="2"/>
              <a:buChar char=""/>
            </a:pPr>
            <a:r>
              <a:rPr lang="en-NZ" dirty="0">
                <a:solidFill>
                  <a:prstClr val="black"/>
                </a:solidFill>
                <a:latin typeface="Times New Roman" panose="02020603050405020304" pitchFamily="18" charset="0"/>
                <a:ea typeface="Times New Roman" panose="02020603050405020304" pitchFamily="18" charset="0"/>
              </a:rPr>
              <a:t>Every project requires reporting</a:t>
            </a:r>
          </a:p>
          <a:p>
            <a:pPr marL="257175" indent="-257175" algn="just">
              <a:spcBef>
                <a:spcPts val="450"/>
              </a:spcBef>
              <a:buFont typeface="Symbol" panose="05050102010706020507" pitchFamily="18" charset="2"/>
              <a:buChar char=""/>
            </a:pPr>
            <a:r>
              <a:rPr lang="en-NZ" dirty="0">
                <a:solidFill>
                  <a:prstClr val="black"/>
                </a:solidFill>
                <a:latin typeface="Times New Roman" panose="02020603050405020304" pitchFamily="18" charset="0"/>
                <a:ea typeface="Times New Roman" panose="02020603050405020304" pitchFamily="18" charset="0"/>
              </a:rPr>
              <a:t>Short term projects –final completion report only</a:t>
            </a:r>
          </a:p>
          <a:p>
            <a:pPr marL="257175" indent="-257175" algn="just">
              <a:spcBef>
                <a:spcPts val="450"/>
              </a:spcBef>
              <a:buFont typeface="Symbol" panose="05050102010706020507" pitchFamily="18" charset="2"/>
              <a:buChar char=""/>
            </a:pPr>
            <a:r>
              <a:rPr lang="en-NZ" dirty="0">
                <a:solidFill>
                  <a:prstClr val="black"/>
                </a:solidFill>
                <a:latin typeface="Times New Roman" panose="02020603050405020304" pitchFamily="18" charset="0"/>
                <a:ea typeface="Times New Roman" panose="02020603050405020304" pitchFamily="18" charset="0"/>
              </a:rPr>
              <a:t>Long term projects – interim and final report</a:t>
            </a:r>
            <a:endParaRPr lang="en-NZ" dirty="0">
              <a:solidFill>
                <a:srgbClr val="FF0000"/>
              </a:solidFill>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38932765-AACC-40FF-B648-D441D4F23298}"/>
              </a:ext>
            </a:extLst>
          </p:cNvPr>
          <p:cNvPicPr>
            <a:picLocks noChangeAspect="1"/>
          </p:cNvPicPr>
          <p:nvPr/>
        </p:nvPicPr>
        <p:blipFill>
          <a:blip r:embed="rId4"/>
          <a:stretch>
            <a:fillRect/>
          </a:stretch>
        </p:blipFill>
        <p:spPr>
          <a:xfrm>
            <a:off x="6974401" y="320172"/>
            <a:ext cx="1948454" cy="793995"/>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ADE24944-74F9-4D99-AE9B-9F18C8E7E1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0721" y="5924723"/>
            <a:ext cx="680323" cy="698364"/>
          </a:xfrm>
          <a:prstGeom prst="rect">
            <a:avLst/>
          </a:prstGeom>
        </p:spPr>
      </p:pic>
    </p:spTree>
    <p:extLst>
      <p:ext uri="{BB962C8B-B14F-4D97-AF65-F5344CB8AC3E}">
        <p14:creationId xmlns:p14="http://schemas.microsoft.com/office/powerpoint/2010/main" val="1338583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6F9014-A911-44CA-952F-DBE319F5A32A}"/>
              </a:ext>
            </a:extLst>
          </p:cNvPr>
          <p:cNvPicPr>
            <a:picLocks noChangeAspect="1"/>
          </p:cNvPicPr>
          <p:nvPr/>
        </p:nvPicPr>
        <p:blipFill>
          <a:blip r:embed="rId3"/>
          <a:stretch>
            <a:fillRect/>
          </a:stretch>
        </p:blipFill>
        <p:spPr>
          <a:xfrm>
            <a:off x="6949687" y="5707717"/>
            <a:ext cx="1948454" cy="793995"/>
          </a:xfrm>
          <a:prstGeom prst="rect">
            <a:avLst/>
          </a:prstGeom>
        </p:spPr>
      </p:pic>
      <p:sp>
        <p:nvSpPr>
          <p:cNvPr id="5" name="TextBox 4">
            <a:extLst>
              <a:ext uri="{FF2B5EF4-FFF2-40B4-BE49-F238E27FC236}">
                <a16:creationId xmlns:a16="http://schemas.microsoft.com/office/drawing/2014/main" id="{F56CA5BD-B9F0-4E10-9713-26526B2F5470}"/>
              </a:ext>
            </a:extLst>
          </p:cNvPr>
          <p:cNvSpPr txBox="1"/>
          <p:nvPr/>
        </p:nvSpPr>
        <p:spPr>
          <a:xfrm>
            <a:off x="1958619" y="2767335"/>
            <a:ext cx="4800600" cy="784830"/>
          </a:xfrm>
          <a:prstGeom prst="rect">
            <a:avLst/>
          </a:prstGeom>
          <a:noFill/>
        </p:spPr>
        <p:txBody>
          <a:bodyPr wrap="square" rtlCol="0">
            <a:spAutoFit/>
          </a:bodyPr>
          <a:lstStyle/>
          <a:p>
            <a:pPr algn="ctr"/>
            <a:r>
              <a:rPr lang="en-US" sz="4500" b="1" dirty="0"/>
              <a:t>Questions</a:t>
            </a:r>
            <a:endParaRPr lang="en-NZ" sz="4500" b="1" dirty="0"/>
          </a:p>
        </p:txBody>
      </p:sp>
    </p:spTree>
    <p:extLst>
      <p:ext uri="{BB962C8B-B14F-4D97-AF65-F5344CB8AC3E}">
        <p14:creationId xmlns:p14="http://schemas.microsoft.com/office/powerpoint/2010/main" val="1799532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6F9014-A911-44CA-952F-DBE319F5A32A}"/>
              </a:ext>
            </a:extLst>
          </p:cNvPr>
          <p:cNvPicPr>
            <a:picLocks noChangeAspect="1"/>
          </p:cNvPicPr>
          <p:nvPr/>
        </p:nvPicPr>
        <p:blipFill>
          <a:blip r:embed="rId3"/>
          <a:stretch>
            <a:fillRect/>
          </a:stretch>
        </p:blipFill>
        <p:spPr>
          <a:xfrm>
            <a:off x="6685004" y="5739986"/>
            <a:ext cx="2298357" cy="936580"/>
          </a:xfrm>
          <a:prstGeom prst="rect">
            <a:avLst/>
          </a:prstGeom>
        </p:spPr>
      </p:pic>
      <p:sp>
        <p:nvSpPr>
          <p:cNvPr id="2" name="TextBox 1">
            <a:extLst>
              <a:ext uri="{FF2B5EF4-FFF2-40B4-BE49-F238E27FC236}">
                <a16:creationId xmlns:a16="http://schemas.microsoft.com/office/drawing/2014/main" id="{45E6BDC9-888E-42AA-929F-5443E3ED26C4}"/>
              </a:ext>
            </a:extLst>
          </p:cNvPr>
          <p:cNvSpPr txBox="1"/>
          <p:nvPr/>
        </p:nvSpPr>
        <p:spPr>
          <a:xfrm>
            <a:off x="581297" y="1580605"/>
            <a:ext cx="7981405" cy="2862322"/>
          </a:xfrm>
          <a:prstGeom prst="rect">
            <a:avLst/>
          </a:prstGeom>
          <a:noFill/>
        </p:spPr>
        <p:txBody>
          <a:bodyPr wrap="square" rtlCol="0">
            <a:spAutoFit/>
          </a:bodyPr>
          <a:lstStyle/>
          <a:p>
            <a:r>
              <a:rPr lang="en-US" sz="6000" dirty="0"/>
              <a:t>Proverbs 29:18</a:t>
            </a:r>
          </a:p>
          <a:p>
            <a:r>
              <a:rPr lang="en-US" sz="6000" dirty="0"/>
              <a:t>Where there is no vision, the people perish.</a:t>
            </a:r>
            <a:endParaRPr lang="en-NZ" sz="6000" dirty="0"/>
          </a:p>
        </p:txBody>
      </p:sp>
    </p:spTree>
    <p:extLst>
      <p:ext uri="{BB962C8B-B14F-4D97-AF65-F5344CB8AC3E}">
        <p14:creationId xmlns:p14="http://schemas.microsoft.com/office/powerpoint/2010/main" val="2142937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0473AD-2EDA-4206-A196-DBAA97EA879D}"/>
              </a:ext>
            </a:extLst>
          </p:cNvPr>
          <p:cNvPicPr>
            <a:picLocks noChangeAspect="1"/>
          </p:cNvPicPr>
          <p:nvPr/>
        </p:nvPicPr>
        <p:blipFill>
          <a:blip r:embed="rId3"/>
          <a:stretch>
            <a:fillRect/>
          </a:stretch>
        </p:blipFill>
        <p:spPr>
          <a:xfrm>
            <a:off x="7098983" y="5884551"/>
            <a:ext cx="1903659" cy="775741"/>
          </a:xfrm>
          <a:prstGeom prst="rect">
            <a:avLst/>
          </a:prstGeom>
        </p:spPr>
      </p:pic>
      <p:pic>
        <p:nvPicPr>
          <p:cNvPr id="1030" name="Picture 6" descr="Next Steps Stock Photos and Images - 123RF">
            <a:extLst>
              <a:ext uri="{FF2B5EF4-FFF2-40B4-BE49-F238E27FC236}">
                <a16:creationId xmlns:a16="http://schemas.microsoft.com/office/drawing/2014/main" id="{1BEC82B6-494D-41A0-AA69-471A384BEE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4545" y="1287208"/>
            <a:ext cx="5209764" cy="428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887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A9AF6A-41A5-40ED-80D3-102A140A7CE7}"/>
              </a:ext>
            </a:extLst>
          </p:cNvPr>
          <p:cNvSpPr txBox="1"/>
          <p:nvPr/>
        </p:nvSpPr>
        <p:spPr>
          <a:xfrm>
            <a:off x="734283" y="2230388"/>
            <a:ext cx="7408069" cy="2169825"/>
          </a:xfrm>
          <a:prstGeom prst="rect">
            <a:avLst/>
          </a:prstGeom>
          <a:noFill/>
        </p:spPr>
        <p:txBody>
          <a:bodyPr wrap="square" rtlCol="0">
            <a:spAutoFit/>
          </a:bodyPr>
          <a:lstStyle/>
          <a:p>
            <a:pPr algn="ctr"/>
            <a:r>
              <a:rPr lang="en-US" sz="4500" b="1" dirty="0"/>
              <a:t>Wrap up</a:t>
            </a:r>
          </a:p>
          <a:p>
            <a:pPr algn="ctr"/>
            <a:r>
              <a:rPr lang="en-US" sz="4500" b="1" dirty="0"/>
              <a:t>&amp;</a:t>
            </a:r>
          </a:p>
          <a:p>
            <a:pPr algn="ctr"/>
            <a:r>
              <a:rPr lang="en-US" sz="4500" b="1" dirty="0"/>
              <a:t>Closing Prayer</a:t>
            </a:r>
          </a:p>
        </p:txBody>
      </p:sp>
      <p:pic>
        <p:nvPicPr>
          <p:cNvPr id="7" name="Picture 6">
            <a:extLst>
              <a:ext uri="{FF2B5EF4-FFF2-40B4-BE49-F238E27FC236}">
                <a16:creationId xmlns:a16="http://schemas.microsoft.com/office/drawing/2014/main" id="{180473AD-2EDA-4206-A196-DBAA97EA879D}"/>
              </a:ext>
            </a:extLst>
          </p:cNvPr>
          <p:cNvPicPr>
            <a:picLocks noChangeAspect="1"/>
          </p:cNvPicPr>
          <p:nvPr/>
        </p:nvPicPr>
        <p:blipFill>
          <a:blip r:embed="rId2"/>
          <a:stretch>
            <a:fillRect/>
          </a:stretch>
        </p:blipFill>
        <p:spPr>
          <a:xfrm>
            <a:off x="7260672" y="5875454"/>
            <a:ext cx="1763360" cy="718569"/>
          </a:xfrm>
          <a:prstGeom prst="rect">
            <a:avLst/>
          </a:prstGeom>
        </p:spPr>
      </p:pic>
    </p:spTree>
    <p:extLst>
      <p:ext uri="{BB962C8B-B14F-4D97-AF65-F5344CB8AC3E}">
        <p14:creationId xmlns:p14="http://schemas.microsoft.com/office/powerpoint/2010/main" val="574579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66" t="16808" r="-1" b="22535"/>
          <a:stretch/>
        </p:blipFill>
        <p:spPr>
          <a:xfrm>
            <a:off x="-26379" y="3199514"/>
            <a:ext cx="3321576" cy="1999445"/>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14131" r="5962" b="9844"/>
          <a:stretch/>
        </p:blipFill>
        <p:spPr>
          <a:xfrm>
            <a:off x="6110661" y="5007650"/>
            <a:ext cx="3033340" cy="1839224"/>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32137" t="31831" r="469" b="20751"/>
          <a:stretch/>
        </p:blipFill>
        <p:spPr>
          <a:xfrm>
            <a:off x="0" y="4988684"/>
            <a:ext cx="3510264" cy="1852334"/>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t="1598"/>
          <a:stretch/>
        </p:blipFill>
        <p:spPr>
          <a:xfrm>
            <a:off x="3117204" y="3190029"/>
            <a:ext cx="3712447" cy="3657016"/>
          </a:xfrm>
          <a:prstGeom prst="rect">
            <a:avLst/>
          </a:prstGeom>
        </p:spPr>
      </p:pic>
      <p:sp>
        <p:nvSpPr>
          <p:cNvPr id="8" name="Rectangle 7"/>
          <p:cNvSpPr/>
          <p:nvPr/>
        </p:nvSpPr>
        <p:spPr>
          <a:xfrm>
            <a:off x="-26379" y="3344"/>
            <a:ext cx="9271489" cy="1613078"/>
          </a:xfrm>
          <a:prstGeom prst="rect">
            <a:avLst/>
          </a:prstGeom>
          <a:solidFill>
            <a:srgbClr val="75AFAE">
              <a:alpha val="69804"/>
            </a:srgb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NZ" sz="1350">
              <a:solidFill>
                <a:srgbClr val="5A9A99"/>
              </a:solidFill>
            </a:endParaRPr>
          </a:p>
        </p:txBody>
      </p:sp>
      <p:sp>
        <p:nvSpPr>
          <p:cNvPr id="2" name="Title 1"/>
          <p:cNvSpPr>
            <a:spLocks noGrp="1"/>
          </p:cNvSpPr>
          <p:nvPr>
            <p:ph type="ctrTitle"/>
          </p:nvPr>
        </p:nvSpPr>
        <p:spPr>
          <a:xfrm>
            <a:off x="1" y="689521"/>
            <a:ext cx="9143999" cy="586931"/>
          </a:xfrm>
        </p:spPr>
        <p:txBody>
          <a:bodyPr>
            <a:noAutofit/>
          </a:bodyPr>
          <a:lstStyle/>
          <a:p>
            <a:r>
              <a:rPr lang="en-US" sz="3000" b="1" dirty="0">
                <a:latin typeface="Yu Gothic UI Light" panose="020B0300000000000000" pitchFamily="34" charset="-128"/>
                <a:ea typeface="Yu Gothic UI Light" panose="020B0300000000000000" pitchFamily="34" charset="-128"/>
                <a:cs typeface="Eurostile"/>
              </a:rPr>
              <a:t>What is CTP?</a:t>
            </a:r>
            <a:endParaRPr lang="en-NZ" sz="3000" dirty="0">
              <a:latin typeface="Yu Gothic UI Light" panose="020B0300000000000000" pitchFamily="34" charset="-128"/>
              <a:ea typeface="Yu Gothic UI Light" panose="020B0300000000000000" pitchFamily="34" charset="-128"/>
            </a:endParaRPr>
          </a:p>
        </p:txBody>
      </p:sp>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t="8826"/>
          <a:stretch/>
        </p:blipFill>
        <p:spPr>
          <a:xfrm>
            <a:off x="6829650" y="3194682"/>
            <a:ext cx="2314350" cy="2112314"/>
          </a:xfrm>
          <a:prstGeom prst="rect">
            <a:avLst/>
          </a:prstGeom>
        </p:spPr>
      </p:pic>
      <p:sp>
        <p:nvSpPr>
          <p:cNvPr id="9" name="Title 1"/>
          <p:cNvSpPr txBox="1">
            <a:spLocks/>
          </p:cNvSpPr>
          <p:nvPr/>
        </p:nvSpPr>
        <p:spPr>
          <a:xfrm>
            <a:off x="1" y="2052422"/>
            <a:ext cx="9143999" cy="586931"/>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a:solidFill>
                  <a:prstClr val="black"/>
                </a:solidFill>
                <a:latin typeface="Yu Gothic UI Light" panose="020B0300000000000000" pitchFamily="34" charset="-128"/>
                <a:ea typeface="Yu Gothic UI Light" panose="020B0300000000000000" pitchFamily="34" charset="-128"/>
                <a:cs typeface="Eurostile"/>
              </a:rPr>
              <a:t>Community Transformation Partnerships</a:t>
            </a:r>
            <a:endParaRPr lang="en-NZ" sz="3000" dirty="0">
              <a:solidFill>
                <a:prstClr val="black"/>
              </a:solidFill>
              <a:latin typeface="Yu Gothic UI Light" panose="020B0300000000000000" pitchFamily="34" charset="-128"/>
              <a:ea typeface="Yu Gothic UI Light" panose="020B0300000000000000" pitchFamily="34" charset="-128"/>
            </a:endParaRPr>
          </a:p>
        </p:txBody>
      </p:sp>
    </p:spTree>
    <p:extLst>
      <p:ext uri="{BB962C8B-B14F-4D97-AF65-F5344CB8AC3E}">
        <p14:creationId xmlns:p14="http://schemas.microsoft.com/office/powerpoint/2010/main" val="135591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0017" y="1066210"/>
            <a:ext cx="4572000" cy="507831"/>
          </a:xfrm>
          <a:prstGeom prst="rect">
            <a:avLst/>
          </a:prstGeom>
        </p:spPr>
        <p:txBody>
          <a:bodyPr>
            <a:spAutoFit/>
          </a:bodyPr>
          <a:lstStyle/>
          <a:p>
            <a:pPr>
              <a:spcBef>
                <a:spcPts val="1800"/>
              </a:spcBef>
            </a:pPr>
            <a:r>
              <a:rPr lang="en-US" sz="2700" b="1" kern="0" dirty="0">
                <a:solidFill>
                  <a:srgbClr val="327890"/>
                </a:solidFill>
                <a:latin typeface="Century Gothic" panose="020B0502020202020204" pitchFamily="34" charset="0"/>
                <a:ea typeface="ヒラギノ丸ゴ Pro W4"/>
                <a:cs typeface="Times New Roman" panose="02020603050405020304" pitchFamily="18" charset="0"/>
              </a:rPr>
              <a:t>Partnership Model</a:t>
            </a:r>
            <a:endParaRPr lang="en-NZ" sz="2700" b="1" kern="0" dirty="0">
              <a:solidFill>
                <a:srgbClr val="327890"/>
              </a:solidFill>
              <a:latin typeface="Century Gothic" panose="020B0502020202020204" pitchFamily="34" charset="0"/>
              <a:ea typeface="ヒラギノ丸ゴ Pro W4"/>
              <a:cs typeface="Times New Roman" panose="02020603050405020304" pitchFamily="18" charset="0"/>
            </a:endParaRPr>
          </a:p>
        </p:txBody>
      </p:sp>
      <p:pic>
        <p:nvPicPr>
          <p:cNvPr id="4" name="Picture 3">
            <a:extLst>
              <a:ext uri="{FF2B5EF4-FFF2-40B4-BE49-F238E27FC236}">
                <a16:creationId xmlns:a16="http://schemas.microsoft.com/office/drawing/2014/main" id="{5D53365F-229F-4A45-851E-28C2395E3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196" y="1671993"/>
            <a:ext cx="6953607" cy="3786382"/>
          </a:xfrm>
          <a:prstGeom prst="rect">
            <a:avLst/>
          </a:prstGeom>
        </p:spPr>
      </p:pic>
      <p:sp>
        <p:nvSpPr>
          <p:cNvPr id="3" name="TextBox 2">
            <a:extLst>
              <a:ext uri="{FF2B5EF4-FFF2-40B4-BE49-F238E27FC236}">
                <a16:creationId xmlns:a16="http://schemas.microsoft.com/office/drawing/2014/main" id="{10FFF479-0DA4-44B4-A586-FB82AD9832BF}"/>
              </a:ext>
            </a:extLst>
          </p:cNvPr>
          <p:cNvSpPr txBox="1"/>
          <p:nvPr/>
        </p:nvSpPr>
        <p:spPr>
          <a:xfrm>
            <a:off x="1470455" y="5804367"/>
            <a:ext cx="5980669" cy="369332"/>
          </a:xfrm>
          <a:prstGeom prst="rect">
            <a:avLst/>
          </a:prstGeom>
          <a:noFill/>
        </p:spPr>
        <p:txBody>
          <a:bodyPr wrap="square" rtlCol="0">
            <a:spAutoFit/>
          </a:bodyPr>
          <a:lstStyle/>
          <a:p>
            <a:r>
              <a:rPr lang="en-US" dirty="0"/>
              <a:t>Funding model – 1/3 Local Church, 1/3 Conference, 1/3 ADRA</a:t>
            </a:r>
            <a:endParaRPr lang="en-NZ" dirty="0"/>
          </a:p>
        </p:txBody>
      </p:sp>
    </p:spTree>
    <p:extLst>
      <p:ext uri="{BB962C8B-B14F-4D97-AF65-F5344CB8AC3E}">
        <p14:creationId xmlns:p14="http://schemas.microsoft.com/office/powerpoint/2010/main" val="3005605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LIDE SKI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41018"/>
          </a:xfrm>
          <a:prstGeom prst="rect">
            <a:avLst/>
          </a:prstGeom>
        </p:spPr>
      </p:pic>
      <p:graphicFrame>
        <p:nvGraphicFramePr>
          <p:cNvPr id="5" name="Diagram 4"/>
          <p:cNvGraphicFramePr/>
          <p:nvPr>
            <p:extLst>
              <p:ext uri="{D42A27DB-BD31-4B8C-83A1-F6EECF244321}">
                <p14:modId xmlns:p14="http://schemas.microsoft.com/office/powerpoint/2010/main" val="3969947696"/>
              </p:ext>
            </p:extLst>
          </p:nvPr>
        </p:nvGraphicFramePr>
        <p:xfrm>
          <a:off x="310243" y="2578958"/>
          <a:ext cx="8139793" cy="33388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ight Arrow 9"/>
          <p:cNvSpPr/>
          <p:nvPr/>
        </p:nvSpPr>
        <p:spPr>
          <a:xfrm>
            <a:off x="2700338" y="3689870"/>
            <a:ext cx="3360420" cy="1077062"/>
          </a:xfrm>
          <a:prstGeom prst="rightArrow">
            <a:avLst/>
          </a:prstGeom>
          <a:solidFill>
            <a:schemeClr val="accent4"/>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TextBox 8"/>
          <p:cNvSpPr txBox="1"/>
          <p:nvPr/>
        </p:nvSpPr>
        <p:spPr>
          <a:xfrm>
            <a:off x="3184070" y="4089900"/>
            <a:ext cx="2392136" cy="300082"/>
          </a:xfrm>
          <a:prstGeom prst="rect">
            <a:avLst/>
          </a:prstGeom>
          <a:noFill/>
        </p:spPr>
        <p:txBody>
          <a:bodyPr wrap="square" rtlCol="0">
            <a:spAutoFit/>
          </a:bodyPr>
          <a:lstStyle/>
          <a:p>
            <a:r>
              <a:rPr lang="en-NZ" sz="1350" dirty="0">
                <a:solidFill>
                  <a:prstClr val="black"/>
                </a:solidFill>
                <a:latin typeface="Palantino"/>
              </a:rPr>
              <a:t>Discipleship Path Model</a:t>
            </a:r>
          </a:p>
        </p:txBody>
      </p:sp>
      <p:sp>
        <p:nvSpPr>
          <p:cNvPr id="14" name="Shape 13"/>
          <p:cNvSpPr/>
          <p:nvPr/>
        </p:nvSpPr>
        <p:spPr>
          <a:xfrm rot="20778865">
            <a:off x="3551947" y="4410340"/>
            <a:ext cx="995621" cy="785136"/>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11" name="Picture 2" descr="http://www.nnzc.org.nz/site_data/707/themes/nnzc_v7m/assets/images/healthy-adventist-churches.jpg?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98204" y="941296"/>
            <a:ext cx="6169646" cy="918102"/>
          </a:xfrm>
          <a:prstGeom prst="rect">
            <a:avLst/>
          </a:prstGeom>
          <a:noFill/>
        </p:spPr>
      </p:pic>
      <p:cxnSp>
        <p:nvCxnSpPr>
          <p:cNvPr id="12" name="Curved Connector 11"/>
          <p:cNvCxnSpPr>
            <a:cxnSpLocks/>
            <a:stCxn id="13" idx="4"/>
          </p:cNvCxnSpPr>
          <p:nvPr/>
        </p:nvCxnSpPr>
        <p:spPr>
          <a:xfrm rot="5400000">
            <a:off x="4492480" y="1916913"/>
            <a:ext cx="1473803" cy="1450668"/>
          </a:xfrm>
          <a:prstGeom prst="curvedConnector3">
            <a:avLst>
              <a:gd name="adj1" fmla="val 50000"/>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735773" y="1284277"/>
            <a:ext cx="2437883" cy="621069"/>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solidFill>
                <a:prstClr val="white"/>
              </a:solidFill>
            </a:endParaRPr>
          </a:p>
        </p:txBody>
      </p:sp>
      <p:pic>
        <p:nvPicPr>
          <p:cNvPr id="15" name="Picture 14" descr="Shape&#10;&#10;Description automatically generated with medium confidence">
            <a:extLst>
              <a:ext uri="{FF2B5EF4-FFF2-40B4-BE49-F238E27FC236}">
                <a16:creationId xmlns:a16="http://schemas.microsoft.com/office/drawing/2014/main" id="{6D3840D1-85D9-4573-B249-0B3E205698C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90721" y="5912366"/>
            <a:ext cx="680323" cy="698364"/>
          </a:xfrm>
          <a:prstGeom prst="rect">
            <a:avLst/>
          </a:prstGeom>
        </p:spPr>
      </p:pic>
    </p:spTree>
    <p:extLst>
      <p:ext uri="{BB962C8B-B14F-4D97-AF65-F5344CB8AC3E}">
        <p14:creationId xmlns:p14="http://schemas.microsoft.com/office/powerpoint/2010/main" val="4053342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LIDE SKI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0" y="2698165"/>
            <a:ext cx="9144000" cy="931538"/>
          </a:xfrm>
        </p:spPr>
        <p:txBody>
          <a:bodyPr>
            <a:normAutofit fontScale="90000"/>
          </a:bodyPr>
          <a:lstStyle/>
          <a:p>
            <a:pPr algn="ctr"/>
            <a:r>
              <a:rPr lang="en-US" b="1" dirty="0">
                <a:latin typeface="Yu Gothic UI Light" panose="020B0300000000000000" pitchFamily="34" charset="-128"/>
                <a:ea typeface="Yu Gothic UI Light" panose="020B0300000000000000" pitchFamily="34" charset="-128"/>
                <a:cs typeface="Eurostile"/>
              </a:rPr>
              <a:t>Community Transformation Partnerships</a:t>
            </a:r>
            <a:endParaRPr lang="en-NZ" b="1" dirty="0">
              <a:latin typeface="Yu Gothic UI Light" panose="020B0300000000000000" pitchFamily="34" charset="-128"/>
              <a:ea typeface="Yu Gothic UI Light" panose="020B0300000000000000" pitchFamily="34" charset="-128"/>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170" y="952688"/>
            <a:ext cx="2128779" cy="114068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1849" y="901806"/>
            <a:ext cx="2367035" cy="1268355"/>
          </a:xfrm>
          <a:prstGeom prst="rect">
            <a:avLst/>
          </a:prstGeom>
        </p:spPr>
      </p:pic>
      <p:pic>
        <p:nvPicPr>
          <p:cNvPr id="13" name="Picture 12"/>
          <p:cNvPicPr>
            <a:picLocks noChangeAspect="1"/>
          </p:cNvPicPr>
          <p:nvPr/>
        </p:nvPicPr>
        <p:blipFill rotWithShape="1">
          <a:blip r:embed="rId6"/>
          <a:srcRect r="9360"/>
          <a:stretch/>
        </p:blipFill>
        <p:spPr>
          <a:xfrm>
            <a:off x="3409181" y="4310201"/>
            <a:ext cx="2875523" cy="968529"/>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43103" y="958769"/>
            <a:ext cx="1650492" cy="115443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98820" y="4254703"/>
            <a:ext cx="913094" cy="1217458"/>
          </a:xfrm>
          <a:prstGeom prst="rect">
            <a:avLst/>
          </a:prstGeom>
        </p:spPr>
      </p:pic>
      <p:pic>
        <p:nvPicPr>
          <p:cNvPr id="6" name="Picture 5">
            <a:extLst>
              <a:ext uri="{FF2B5EF4-FFF2-40B4-BE49-F238E27FC236}">
                <a16:creationId xmlns:a16="http://schemas.microsoft.com/office/drawing/2014/main" id="{A34FBA89-343E-4E41-BD8C-D35C36B0D606}"/>
              </a:ext>
            </a:extLst>
          </p:cNvPr>
          <p:cNvPicPr>
            <a:picLocks noChangeAspect="1"/>
          </p:cNvPicPr>
          <p:nvPr/>
        </p:nvPicPr>
        <p:blipFill rotWithShape="1">
          <a:blip r:embed="rId9"/>
          <a:srcRect l="57890" t="7528" r="33223" b="81734"/>
          <a:stretch/>
        </p:blipFill>
        <p:spPr>
          <a:xfrm>
            <a:off x="567365" y="4369535"/>
            <a:ext cx="2438389" cy="828710"/>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B496DF8C-A801-4779-A667-D00A6908D6D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90721" y="5900008"/>
            <a:ext cx="680323" cy="698364"/>
          </a:xfrm>
          <a:prstGeom prst="rect">
            <a:avLst/>
          </a:prstGeom>
        </p:spPr>
      </p:pic>
    </p:spTree>
    <p:extLst>
      <p:ext uri="{BB962C8B-B14F-4D97-AF65-F5344CB8AC3E}">
        <p14:creationId xmlns:p14="http://schemas.microsoft.com/office/powerpoint/2010/main" val="2374296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LIDE SKI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0" y="1060090"/>
            <a:ext cx="9144000" cy="931538"/>
          </a:xfrm>
        </p:spPr>
        <p:txBody>
          <a:bodyPr>
            <a:normAutofit fontScale="90000"/>
          </a:bodyPr>
          <a:lstStyle/>
          <a:p>
            <a:pPr algn="ctr"/>
            <a:r>
              <a:rPr lang="en-US" b="1" u="sng" dirty="0">
                <a:latin typeface="Yu Gothic UI Light" panose="020B0300000000000000" pitchFamily="34" charset="-128"/>
                <a:ea typeface="Yu Gothic UI Light" panose="020B0300000000000000" pitchFamily="34" charset="-128"/>
                <a:cs typeface="Eurostile"/>
              </a:rPr>
              <a:t>Community Transformation Partnerships</a:t>
            </a:r>
            <a:endParaRPr lang="en-NZ" b="1" u="sng" dirty="0">
              <a:latin typeface="Yu Gothic UI Light" panose="020B0300000000000000" pitchFamily="34" charset="-128"/>
              <a:ea typeface="Yu Gothic UI Light" panose="020B0300000000000000" pitchFamily="34" charset="-128"/>
              <a:cs typeface="Eurostile"/>
            </a:endParaRPr>
          </a:p>
        </p:txBody>
      </p:sp>
      <p:sp>
        <p:nvSpPr>
          <p:cNvPr id="11" name="TextBox 10"/>
          <p:cNvSpPr txBox="1"/>
          <p:nvPr/>
        </p:nvSpPr>
        <p:spPr>
          <a:xfrm>
            <a:off x="1075679" y="2025434"/>
            <a:ext cx="6495945" cy="1523494"/>
          </a:xfrm>
          <a:prstGeom prst="rect">
            <a:avLst/>
          </a:prstGeom>
          <a:noFill/>
        </p:spPr>
        <p:txBody>
          <a:bodyPr wrap="square" rtlCol="0">
            <a:spAutoFit/>
          </a:bodyPr>
          <a:lstStyle/>
          <a:p>
            <a:r>
              <a:rPr lang="en-US" sz="3000" b="1" dirty="0">
                <a:solidFill>
                  <a:prstClr val="black"/>
                </a:solidFill>
                <a:latin typeface="Print Clearly" panose="00000400000000000000" pitchFamily="2" charset="0"/>
                <a:cs typeface="Glegoo" pitchFamily="2" charset="0"/>
              </a:rPr>
              <a:t>&gt; </a:t>
            </a:r>
            <a:r>
              <a:rPr lang="en-US" sz="3000" b="1" dirty="0">
                <a:solidFill>
                  <a:prstClr val="black"/>
                </a:solidFill>
                <a:latin typeface="Yu Gothic UI Light" panose="020B0300000000000000" pitchFamily="34" charset="-128"/>
                <a:ea typeface="Yu Gothic UI Light" panose="020B0300000000000000" pitchFamily="34" charset="-128"/>
                <a:cs typeface="Glegoo" pitchFamily="2" charset="0"/>
              </a:rPr>
              <a:t>My Family</a:t>
            </a:r>
          </a:p>
          <a:p>
            <a:pPr marL="685800" lvl="1" indent="-342900">
              <a:buFont typeface="Wingdings" panose="05000000000000000000" pitchFamily="2" charset="2"/>
              <a:buChar char="§"/>
            </a:pPr>
            <a:r>
              <a:rPr lang="en-US" sz="2100" dirty="0">
                <a:solidFill>
                  <a:prstClr val="black"/>
                </a:solidFill>
                <a:latin typeface="Yu Gothic UI Light" panose="020B0300000000000000" pitchFamily="34" charset="-128"/>
                <a:ea typeface="Yu Gothic UI Light" panose="020B0300000000000000" pitchFamily="34" charset="-128"/>
                <a:cs typeface="Glegoo" pitchFamily="2" charset="0"/>
              </a:rPr>
              <a:t>Pre-designed and resourced</a:t>
            </a:r>
          </a:p>
          <a:p>
            <a:pPr marL="685800" lvl="1" indent="-342900">
              <a:buFont typeface="Wingdings" panose="05000000000000000000" pitchFamily="2" charset="2"/>
              <a:buChar char="§"/>
            </a:pPr>
            <a:r>
              <a:rPr lang="en-US" sz="2100" dirty="0">
                <a:solidFill>
                  <a:prstClr val="black"/>
                </a:solidFill>
                <a:latin typeface="Yu Gothic UI Light" panose="020B0300000000000000" pitchFamily="34" charset="-128"/>
                <a:ea typeface="Yu Gothic UI Light" panose="020B0300000000000000" pitchFamily="34" charset="-128"/>
                <a:cs typeface="Glegoo" pitchFamily="2" charset="0"/>
              </a:rPr>
              <a:t>Shorter-term projects</a:t>
            </a:r>
          </a:p>
          <a:p>
            <a:pPr marL="685800" lvl="1" indent="-342900">
              <a:buFont typeface="Wingdings" panose="05000000000000000000" pitchFamily="2" charset="2"/>
              <a:buChar char="§"/>
            </a:pPr>
            <a:r>
              <a:rPr lang="en-US" sz="2100" dirty="0">
                <a:solidFill>
                  <a:prstClr val="black"/>
                </a:solidFill>
                <a:latin typeface="Yu Gothic UI Light" panose="020B0300000000000000" pitchFamily="34" charset="-128"/>
                <a:ea typeface="Yu Gothic UI Light" panose="020B0300000000000000" pitchFamily="34" charset="-128"/>
                <a:cs typeface="Glegoo" pitchFamily="2" charset="0"/>
              </a:rPr>
              <a:t>From $3,000</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6578" y="1940025"/>
            <a:ext cx="1651592" cy="884992"/>
          </a:xfrm>
          <a:prstGeom prst="rect">
            <a:avLst/>
          </a:prstGeom>
        </p:spPr>
      </p:pic>
      <p:sp>
        <p:nvSpPr>
          <p:cNvPr id="4" name="TextBox 3"/>
          <p:cNvSpPr txBox="1"/>
          <p:nvPr/>
        </p:nvSpPr>
        <p:spPr>
          <a:xfrm>
            <a:off x="1075679" y="3759262"/>
            <a:ext cx="3821880" cy="2054409"/>
          </a:xfrm>
          <a:prstGeom prst="rect">
            <a:avLst/>
          </a:prstGeom>
          <a:noFill/>
        </p:spPr>
        <p:txBody>
          <a:bodyPr wrap="none" rtlCol="0">
            <a:spAutoFit/>
          </a:bodyPr>
          <a:lstStyle/>
          <a:p>
            <a:pPr marL="685800" lvl="1" indent="-342900">
              <a:buFont typeface="Wingdings" panose="05000000000000000000" pitchFamily="2" charset="2"/>
              <a:buChar char="§"/>
            </a:pPr>
            <a:endParaRPr lang="en-US" sz="2100" dirty="0">
              <a:solidFill>
                <a:prstClr val="black"/>
              </a:solidFill>
              <a:latin typeface="Yu Gothic UI Light" panose="020B0300000000000000" pitchFamily="34" charset="-128"/>
              <a:ea typeface="Yu Gothic UI Light" panose="020B0300000000000000" pitchFamily="34" charset="-128"/>
              <a:cs typeface="Glegoo" pitchFamily="2" charset="0"/>
            </a:endParaRPr>
          </a:p>
          <a:p>
            <a:r>
              <a:rPr lang="en-US" sz="3000" b="1" dirty="0">
                <a:solidFill>
                  <a:prstClr val="black"/>
                </a:solidFill>
                <a:latin typeface="Print Clearly" panose="00000400000000000000" pitchFamily="2" charset="0"/>
                <a:cs typeface="Glegoo" pitchFamily="2" charset="0"/>
              </a:rPr>
              <a:t>&gt;</a:t>
            </a:r>
            <a:r>
              <a:rPr lang="en-US" sz="3000" b="1" dirty="0">
                <a:solidFill>
                  <a:prstClr val="black"/>
                </a:solidFill>
                <a:latin typeface="Yu Gothic UI Light" panose="020B0300000000000000" pitchFamily="34" charset="-128"/>
                <a:ea typeface="Yu Gothic UI Light" panose="020B0300000000000000" pitchFamily="34" charset="-128"/>
                <a:cs typeface="Glegoo" pitchFamily="2" charset="0"/>
              </a:rPr>
              <a:t> Innovations</a:t>
            </a:r>
          </a:p>
          <a:p>
            <a:pPr marL="685800" lvl="1" indent="-342900">
              <a:buFont typeface="Wingdings" panose="05000000000000000000" pitchFamily="2" charset="2"/>
              <a:buChar char="§"/>
            </a:pPr>
            <a:r>
              <a:rPr lang="en-US" sz="2100" dirty="0">
                <a:solidFill>
                  <a:prstClr val="black"/>
                </a:solidFill>
                <a:latin typeface="Yu Gothic UI Light" panose="020B0300000000000000" pitchFamily="34" charset="-128"/>
                <a:ea typeface="Yu Gothic UI Light" panose="020B0300000000000000" pitchFamily="34" charset="-128"/>
                <a:cs typeface="Glegoo" pitchFamily="2" charset="0"/>
              </a:rPr>
              <a:t>Locally designed</a:t>
            </a:r>
          </a:p>
          <a:p>
            <a:pPr marL="685800" lvl="1" indent="-342900">
              <a:buFont typeface="Wingdings" panose="05000000000000000000" pitchFamily="2" charset="2"/>
              <a:buChar char="§"/>
            </a:pPr>
            <a:r>
              <a:rPr lang="en-US" sz="2100" dirty="0">
                <a:solidFill>
                  <a:prstClr val="black"/>
                </a:solidFill>
                <a:latin typeface="Yu Gothic UI Light" panose="020B0300000000000000" pitchFamily="34" charset="-128"/>
                <a:ea typeface="Yu Gothic UI Light" panose="020B0300000000000000" pitchFamily="34" charset="-128"/>
                <a:cs typeface="Glegoo" pitchFamily="2" charset="0"/>
              </a:rPr>
              <a:t>Longer-term </a:t>
            </a:r>
            <a:r>
              <a:rPr lang="en-US" sz="2100" dirty="0" err="1">
                <a:solidFill>
                  <a:prstClr val="black"/>
                </a:solidFill>
                <a:latin typeface="Yu Gothic UI Light" panose="020B0300000000000000" pitchFamily="34" charset="-128"/>
                <a:ea typeface="Yu Gothic UI Light" panose="020B0300000000000000" pitchFamily="34" charset="-128"/>
                <a:cs typeface="Glegoo" pitchFamily="2" charset="0"/>
              </a:rPr>
              <a:t>programmes</a:t>
            </a:r>
            <a:endParaRPr lang="en-US" sz="2100" dirty="0">
              <a:solidFill>
                <a:prstClr val="black"/>
              </a:solidFill>
              <a:latin typeface="Yu Gothic UI Light" panose="020B0300000000000000" pitchFamily="34" charset="-128"/>
              <a:ea typeface="Yu Gothic UI Light" panose="020B0300000000000000" pitchFamily="34" charset="-128"/>
              <a:cs typeface="Glegoo" pitchFamily="2" charset="0"/>
            </a:endParaRPr>
          </a:p>
          <a:p>
            <a:pPr marL="685800" lvl="1" indent="-342900">
              <a:buFont typeface="Wingdings" panose="05000000000000000000" pitchFamily="2" charset="2"/>
              <a:buChar char="§"/>
            </a:pPr>
            <a:r>
              <a:rPr lang="en-US" sz="2100" dirty="0">
                <a:solidFill>
                  <a:prstClr val="black"/>
                </a:solidFill>
                <a:latin typeface="Yu Gothic UI Light" panose="020B0300000000000000" pitchFamily="34" charset="-128"/>
                <a:ea typeface="Yu Gothic UI Light" panose="020B0300000000000000" pitchFamily="34" charset="-128"/>
                <a:cs typeface="Glegoo" pitchFamily="2" charset="0"/>
              </a:rPr>
              <a:t>Min $5,000 up to $15,000</a:t>
            </a:r>
          </a:p>
          <a:p>
            <a:endParaRPr lang="en-NZ" sz="1350" dirty="0">
              <a:solidFill>
                <a:prstClr val="black"/>
              </a:solidFill>
            </a:endParaRP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4677" y="1940025"/>
            <a:ext cx="1656206" cy="887465"/>
          </a:xfrm>
          <a:prstGeom prst="rect">
            <a:avLst/>
          </a:prstGeom>
        </p:spPr>
      </p:pic>
      <p:pic>
        <p:nvPicPr>
          <p:cNvPr id="18" name="Picture 17"/>
          <p:cNvPicPr>
            <a:picLocks noChangeAspect="1"/>
          </p:cNvPicPr>
          <p:nvPr/>
        </p:nvPicPr>
        <p:blipFill rotWithShape="1">
          <a:blip r:embed="rId6"/>
          <a:srcRect r="9360"/>
          <a:stretch/>
        </p:blipFill>
        <p:spPr>
          <a:xfrm>
            <a:off x="5203653" y="2966646"/>
            <a:ext cx="2068172" cy="943509"/>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77018" y="2947443"/>
            <a:ext cx="722034" cy="962712"/>
          </a:xfrm>
          <a:prstGeom prst="rect">
            <a:avLst/>
          </a:prstGeom>
        </p:spPr>
      </p:pic>
      <p:pic>
        <p:nvPicPr>
          <p:cNvPr id="12" name="Picture 11">
            <a:extLst>
              <a:ext uri="{FF2B5EF4-FFF2-40B4-BE49-F238E27FC236}">
                <a16:creationId xmlns:a16="http://schemas.microsoft.com/office/drawing/2014/main" id="{E528C8A0-21B9-473B-9576-49B005605A98}"/>
              </a:ext>
            </a:extLst>
          </p:cNvPr>
          <p:cNvPicPr>
            <a:picLocks noChangeAspect="1"/>
          </p:cNvPicPr>
          <p:nvPr/>
        </p:nvPicPr>
        <p:blipFill rotWithShape="1">
          <a:blip r:embed="rId8"/>
          <a:srcRect l="57890" t="7528" r="33223" b="81734"/>
          <a:stretch/>
        </p:blipFill>
        <p:spPr>
          <a:xfrm>
            <a:off x="5203653" y="4640608"/>
            <a:ext cx="2438389" cy="828710"/>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E08BDAAE-AC45-4C75-BA3C-CE1DBE3C97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90721" y="5924723"/>
            <a:ext cx="680323" cy="698364"/>
          </a:xfrm>
          <a:prstGeom prst="rect">
            <a:avLst/>
          </a:prstGeom>
        </p:spPr>
      </p:pic>
    </p:spTree>
    <p:extLst>
      <p:ext uri="{BB962C8B-B14F-4D97-AF65-F5344CB8AC3E}">
        <p14:creationId xmlns:p14="http://schemas.microsoft.com/office/powerpoint/2010/main" val="3982509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66" t="16808" r="-1" b="22535"/>
          <a:stretch/>
        </p:blipFill>
        <p:spPr>
          <a:xfrm>
            <a:off x="-26379" y="3199515"/>
            <a:ext cx="3321576" cy="1999445"/>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14131" r="5962" b="9844"/>
          <a:stretch/>
        </p:blipFill>
        <p:spPr>
          <a:xfrm>
            <a:off x="6110661" y="5007651"/>
            <a:ext cx="3033340" cy="1839224"/>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32137" t="31831" r="469" b="20751"/>
          <a:stretch/>
        </p:blipFill>
        <p:spPr>
          <a:xfrm>
            <a:off x="0" y="4988685"/>
            <a:ext cx="3510264" cy="1852334"/>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t="1598"/>
          <a:stretch/>
        </p:blipFill>
        <p:spPr>
          <a:xfrm>
            <a:off x="3117204" y="3190030"/>
            <a:ext cx="3712447" cy="3657016"/>
          </a:xfrm>
          <a:prstGeom prst="rect">
            <a:avLst/>
          </a:prstGeom>
        </p:spPr>
      </p:pic>
      <p:sp>
        <p:nvSpPr>
          <p:cNvPr id="8" name="Rectangle 7"/>
          <p:cNvSpPr/>
          <p:nvPr/>
        </p:nvSpPr>
        <p:spPr>
          <a:xfrm>
            <a:off x="-26379" y="-1"/>
            <a:ext cx="9170379" cy="3184003"/>
          </a:xfrm>
          <a:prstGeom prst="rect">
            <a:avLst/>
          </a:prstGeom>
          <a:solidFill>
            <a:srgbClr val="75AFAE">
              <a:alpha val="69804"/>
            </a:srgb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NZ" sz="1350" dirty="0">
              <a:solidFill>
                <a:srgbClr val="5A9A99"/>
              </a:solidFill>
            </a:endParaRPr>
          </a:p>
        </p:txBody>
      </p:sp>
      <p:sp>
        <p:nvSpPr>
          <p:cNvPr id="2" name="Title 1"/>
          <p:cNvSpPr>
            <a:spLocks noGrp="1"/>
          </p:cNvSpPr>
          <p:nvPr>
            <p:ph type="ctrTitle"/>
          </p:nvPr>
        </p:nvSpPr>
        <p:spPr>
          <a:xfrm>
            <a:off x="1" y="756872"/>
            <a:ext cx="9143999" cy="586931"/>
          </a:xfrm>
        </p:spPr>
        <p:txBody>
          <a:bodyPr>
            <a:noAutofit/>
          </a:bodyPr>
          <a:lstStyle/>
          <a:p>
            <a:r>
              <a:rPr lang="en-US" sz="3000" b="1" dirty="0">
                <a:latin typeface="Yu Gothic UI Light" panose="020B0300000000000000" pitchFamily="34" charset="-128"/>
                <a:ea typeface="Yu Gothic UI Light" panose="020B0300000000000000" pitchFamily="34" charset="-128"/>
                <a:cs typeface="Eurostile"/>
              </a:rPr>
              <a:t>How do I start a CTP Initiative?</a:t>
            </a:r>
            <a:endParaRPr lang="en-NZ" sz="3000" dirty="0">
              <a:latin typeface="Yu Gothic UI Light" panose="020B0300000000000000" pitchFamily="34" charset="-128"/>
              <a:ea typeface="Yu Gothic UI Light" panose="020B0300000000000000" pitchFamily="34" charset="-128"/>
            </a:endParaRPr>
          </a:p>
        </p:txBody>
      </p:sp>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t="8826"/>
          <a:stretch/>
        </p:blipFill>
        <p:spPr>
          <a:xfrm>
            <a:off x="6829650" y="3194683"/>
            <a:ext cx="2314350" cy="2112314"/>
          </a:xfrm>
          <a:prstGeom prst="rect">
            <a:avLst/>
          </a:prstGeom>
        </p:spPr>
      </p:pic>
      <p:pic>
        <p:nvPicPr>
          <p:cNvPr id="9" name="Picture 8">
            <a:extLst>
              <a:ext uri="{FF2B5EF4-FFF2-40B4-BE49-F238E27FC236}">
                <a16:creationId xmlns:a16="http://schemas.microsoft.com/office/drawing/2014/main" id="{B485E80B-F2AE-42F0-9F01-36EEB6D22C21}"/>
              </a:ext>
            </a:extLst>
          </p:cNvPr>
          <p:cNvPicPr>
            <a:picLocks noChangeAspect="1"/>
          </p:cNvPicPr>
          <p:nvPr/>
        </p:nvPicPr>
        <p:blipFill>
          <a:blip r:embed="rId8"/>
          <a:stretch>
            <a:fillRect/>
          </a:stretch>
        </p:blipFill>
        <p:spPr>
          <a:xfrm>
            <a:off x="3578059" y="1842190"/>
            <a:ext cx="2299643" cy="937104"/>
          </a:xfrm>
          <a:prstGeom prst="rect">
            <a:avLst/>
          </a:prstGeom>
        </p:spPr>
      </p:pic>
    </p:spTree>
    <p:extLst>
      <p:ext uri="{BB962C8B-B14F-4D97-AF65-F5344CB8AC3E}">
        <p14:creationId xmlns:p14="http://schemas.microsoft.com/office/powerpoint/2010/main" val="1358097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LIDE SKI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0" y="944182"/>
            <a:ext cx="7866258" cy="931538"/>
          </a:xfrm>
        </p:spPr>
        <p:txBody>
          <a:bodyPr>
            <a:normAutofit/>
          </a:bodyPr>
          <a:lstStyle/>
          <a:p>
            <a:pPr algn="ctr"/>
            <a:r>
              <a:rPr lang="en-US" sz="4500" b="1" u="sng" dirty="0">
                <a:latin typeface="Yu Gothic UI Light" panose="020B0300000000000000" pitchFamily="34" charset="-128"/>
                <a:ea typeface="Yu Gothic UI Light" panose="020B0300000000000000" pitchFamily="34" charset="-128"/>
                <a:cs typeface="Eurostile"/>
              </a:rPr>
              <a:t>Process</a:t>
            </a:r>
            <a:endParaRPr lang="en-NZ" sz="4500" b="1" u="sng" dirty="0">
              <a:latin typeface="Yu Gothic UI Light" panose="020B0300000000000000" pitchFamily="34" charset="-128"/>
              <a:ea typeface="Yu Gothic UI Light" panose="020B0300000000000000" pitchFamily="34" charset="-128"/>
              <a:cs typeface="Eurostile"/>
            </a:endParaRPr>
          </a:p>
        </p:txBody>
      </p:sp>
      <p:sp>
        <p:nvSpPr>
          <p:cNvPr id="11" name="TextBox 10"/>
          <p:cNvSpPr txBox="1"/>
          <p:nvPr/>
        </p:nvSpPr>
        <p:spPr>
          <a:xfrm>
            <a:off x="1039782" y="1805411"/>
            <a:ext cx="7427891" cy="3831818"/>
          </a:xfrm>
          <a:prstGeom prst="rect">
            <a:avLst/>
          </a:prstGeom>
          <a:noFill/>
        </p:spPr>
        <p:txBody>
          <a:bodyPr wrap="square" rtlCol="0">
            <a:spAutoFit/>
          </a:bodyPr>
          <a:lstStyle/>
          <a:p>
            <a:pPr marL="557213" indent="-557213">
              <a:buFont typeface="+mj-lt"/>
              <a:buAutoNum type="arabicPeriod"/>
            </a:pPr>
            <a:r>
              <a:rPr lang="en-US" sz="3000" b="1" dirty="0">
                <a:solidFill>
                  <a:prstClr val="black"/>
                </a:solidFill>
                <a:latin typeface="Yu Gothic UI Light" panose="020B0300000000000000" pitchFamily="34" charset="-128"/>
                <a:ea typeface="Yu Gothic UI Light" panose="020B0300000000000000" pitchFamily="34" charset="-128"/>
                <a:cs typeface="Glegoo" pitchFamily="2" charset="0"/>
              </a:rPr>
              <a:t>Pray &amp; </a:t>
            </a:r>
            <a:r>
              <a:rPr lang="en-US" sz="3000" b="1" dirty="0" err="1">
                <a:solidFill>
                  <a:prstClr val="black"/>
                </a:solidFill>
                <a:latin typeface="Yu Gothic UI Light" panose="020B0300000000000000" pitchFamily="34" charset="-128"/>
                <a:ea typeface="Yu Gothic UI Light" panose="020B0300000000000000" pitchFamily="34" charset="-128"/>
                <a:cs typeface="Glegoo" pitchFamily="2" charset="0"/>
              </a:rPr>
              <a:t>Organise</a:t>
            </a:r>
            <a:r>
              <a:rPr lang="en-US" sz="3000" b="1" dirty="0">
                <a:solidFill>
                  <a:prstClr val="black"/>
                </a:solidFill>
                <a:latin typeface="Yu Gothic UI Light" panose="020B0300000000000000" pitchFamily="34" charset="-128"/>
                <a:ea typeface="Yu Gothic UI Light" panose="020B0300000000000000" pitchFamily="34" charset="-128"/>
                <a:cs typeface="Glegoo" pitchFamily="2" charset="0"/>
              </a:rPr>
              <a:t> Team</a:t>
            </a:r>
          </a:p>
          <a:p>
            <a:pPr marL="1243013" lvl="2" indent="-557213">
              <a:buFont typeface="Arial" panose="020B0604020202020204" pitchFamily="34" charset="0"/>
              <a:buChar char="•"/>
            </a:pPr>
            <a:r>
              <a:rPr lang="en-US" sz="2100" dirty="0">
                <a:solidFill>
                  <a:prstClr val="black"/>
                </a:solidFill>
                <a:latin typeface="Yu Gothic UI Light" panose="020B0300000000000000" pitchFamily="34" charset="-128"/>
                <a:ea typeface="Yu Gothic UI Light" panose="020B0300000000000000" pitchFamily="34" charset="-128"/>
                <a:cs typeface="Glegoo" pitchFamily="2" charset="0"/>
              </a:rPr>
              <a:t>At least 3 people</a:t>
            </a:r>
          </a:p>
          <a:p>
            <a:pPr marL="1243013" lvl="2" indent="-557213">
              <a:buFont typeface="Arial" panose="020B0604020202020204" pitchFamily="34" charset="0"/>
              <a:buChar char="•"/>
            </a:pPr>
            <a:r>
              <a:rPr lang="en-US" sz="2100" dirty="0">
                <a:solidFill>
                  <a:prstClr val="black"/>
                </a:solidFill>
                <a:latin typeface="Yu Gothic UI Light" panose="020B0300000000000000" pitchFamily="34" charset="-128"/>
                <a:ea typeface="Yu Gothic UI Light" panose="020B0300000000000000" pitchFamily="34" charset="-128"/>
                <a:cs typeface="Glegoo" pitchFamily="2" charset="0"/>
              </a:rPr>
              <a:t>What are the needs of your community?</a:t>
            </a:r>
          </a:p>
          <a:p>
            <a:pPr marL="1243013" lvl="2" indent="-557213">
              <a:buFont typeface="Arial" panose="020B0604020202020204" pitchFamily="34" charset="0"/>
              <a:buChar char="•"/>
            </a:pPr>
            <a:endParaRPr lang="en-US" sz="2100" dirty="0">
              <a:solidFill>
                <a:prstClr val="black"/>
              </a:solidFill>
              <a:latin typeface="Yu Gothic UI Light" panose="020B0300000000000000" pitchFamily="34" charset="-128"/>
              <a:ea typeface="Yu Gothic UI Light" panose="020B0300000000000000" pitchFamily="34" charset="-128"/>
              <a:cs typeface="Glegoo" pitchFamily="2" charset="0"/>
            </a:endParaRPr>
          </a:p>
          <a:p>
            <a:pPr marL="557213" indent="-557213">
              <a:buFont typeface="+mj-lt"/>
              <a:buAutoNum type="arabicPeriod"/>
            </a:pPr>
            <a:r>
              <a:rPr lang="en-US" sz="3000" b="1" dirty="0">
                <a:solidFill>
                  <a:prstClr val="black"/>
                </a:solidFill>
                <a:latin typeface="Yu Gothic UI Light" panose="020B0300000000000000" pitchFamily="34" charset="-128"/>
                <a:ea typeface="Yu Gothic UI Light" panose="020B0300000000000000" pitchFamily="34" charset="-128"/>
                <a:cs typeface="Glegoo" pitchFamily="2" charset="0"/>
              </a:rPr>
              <a:t>Research &amp; Design/Select </a:t>
            </a:r>
            <a:r>
              <a:rPr lang="en-US" sz="3000" b="1" dirty="0" err="1">
                <a:solidFill>
                  <a:prstClr val="black"/>
                </a:solidFill>
                <a:latin typeface="Yu Gothic UI Light" panose="020B0300000000000000" pitchFamily="34" charset="-128"/>
                <a:ea typeface="Yu Gothic UI Light" panose="020B0300000000000000" pitchFamily="34" charset="-128"/>
                <a:cs typeface="Glegoo" pitchFamily="2" charset="0"/>
              </a:rPr>
              <a:t>Programme</a:t>
            </a:r>
            <a:endParaRPr lang="en-US" sz="3000" b="1" dirty="0">
              <a:solidFill>
                <a:prstClr val="black"/>
              </a:solidFill>
              <a:latin typeface="Yu Gothic UI Light" panose="020B0300000000000000" pitchFamily="34" charset="-128"/>
              <a:ea typeface="Yu Gothic UI Light" panose="020B0300000000000000" pitchFamily="34" charset="-128"/>
              <a:cs typeface="Glegoo" pitchFamily="2" charset="0"/>
            </a:endParaRPr>
          </a:p>
          <a:p>
            <a:pPr marL="557213" indent="-557213">
              <a:buFont typeface="+mj-lt"/>
              <a:buAutoNum type="arabicPeriod"/>
            </a:pPr>
            <a:endParaRPr lang="en-US" sz="3000" b="1" dirty="0">
              <a:solidFill>
                <a:prstClr val="black"/>
              </a:solidFill>
              <a:latin typeface="Yu Gothic UI Light" panose="020B0300000000000000" pitchFamily="34" charset="-128"/>
              <a:ea typeface="Yu Gothic UI Light" panose="020B0300000000000000" pitchFamily="34" charset="-128"/>
              <a:cs typeface="Glegoo" pitchFamily="2" charset="0"/>
            </a:endParaRPr>
          </a:p>
          <a:p>
            <a:pPr marL="557213" indent="-557213">
              <a:buFont typeface="+mj-lt"/>
              <a:buAutoNum type="arabicPeriod"/>
            </a:pPr>
            <a:r>
              <a:rPr lang="en-US" sz="3000" b="1" dirty="0">
                <a:solidFill>
                  <a:prstClr val="black"/>
                </a:solidFill>
                <a:latin typeface="Yu Gothic UI Light" panose="020B0300000000000000" pitchFamily="34" charset="-128"/>
                <a:ea typeface="Yu Gothic UI Light" panose="020B0300000000000000" pitchFamily="34" charset="-128"/>
                <a:cs typeface="Glegoo" pitchFamily="2" charset="0"/>
              </a:rPr>
              <a:t>Complete Application Form</a:t>
            </a:r>
          </a:p>
          <a:p>
            <a:pPr marL="557213" indent="-557213">
              <a:buFont typeface="+mj-lt"/>
              <a:buAutoNum type="arabicPeriod"/>
            </a:pPr>
            <a:endParaRPr lang="en-US" sz="3000" b="1" dirty="0">
              <a:solidFill>
                <a:prstClr val="black"/>
              </a:solidFill>
              <a:latin typeface="Yu Gothic UI Light" panose="020B0300000000000000" pitchFamily="34" charset="-128"/>
              <a:ea typeface="Yu Gothic UI Light" panose="020B0300000000000000" pitchFamily="34" charset="-128"/>
              <a:cs typeface="Glegoo" pitchFamily="2" charset="0"/>
            </a:endParaRPr>
          </a:p>
          <a:p>
            <a:pPr marL="557213" indent="-557213">
              <a:buFont typeface="+mj-lt"/>
              <a:buAutoNum type="arabicPeriod"/>
            </a:pPr>
            <a:r>
              <a:rPr lang="en-US" sz="3000" b="1" dirty="0">
                <a:solidFill>
                  <a:prstClr val="black"/>
                </a:solidFill>
                <a:latin typeface="Yu Gothic UI Light" panose="020B0300000000000000" pitchFamily="34" charset="-128"/>
                <a:ea typeface="Yu Gothic UI Light" panose="020B0300000000000000" pitchFamily="34" charset="-128"/>
                <a:cs typeface="Glegoo" pitchFamily="2" charset="0"/>
              </a:rPr>
              <a:t>Submit Application</a:t>
            </a:r>
          </a:p>
        </p:txBody>
      </p:sp>
      <p:pic>
        <p:nvPicPr>
          <p:cNvPr id="7" name="Picture 6" descr="Shape&#10;&#10;Description automatically generated with medium confidence">
            <a:extLst>
              <a:ext uri="{FF2B5EF4-FFF2-40B4-BE49-F238E27FC236}">
                <a16:creationId xmlns:a16="http://schemas.microsoft.com/office/drawing/2014/main" id="{9B870387-3DA1-40B4-8E32-7FC3B5AFD7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0721" y="5912366"/>
            <a:ext cx="680323" cy="698364"/>
          </a:xfrm>
          <a:prstGeom prst="rect">
            <a:avLst/>
          </a:prstGeom>
        </p:spPr>
      </p:pic>
    </p:spTree>
    <p:extLst>
      <p:ext uri="{BB962C8B-B14F-4D97-AF65-F5344CB8AC3E}">
        <p14:creationId xmlns:p14="http://schemas.microsoft.com/office/powerpoint/2010/main" val="173063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additive="base">
                                        <p:cTn id="1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 calcmode="lin" valueType="num">
                                      <p:cBhvr additive="base">
                                        <p:cTn id="2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 calcmode="lin" valueType="num">
                                      <p:cBhvr additive="base">
                                        <p:cTn id="27"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xEl>
                                              <p:pRg st="8" end="8"/>
                                            </p:txEl>
                                          </p:spTgt>
                                        </p:tgtEl>
                                        <p:attrNameLst>
                                          <p:attrName>style.visibility</p:attrName>
                                        </p:attrNameLst>
                                      </p:cBhvr>
                                      <p:to>
                                        <p:strVal val="visible"/>
                                      </p:to>
                                    </p:set>
                                    <p:anim calcmode="lin" valueType="num">
                                      <p:cBhvr additive="base">
                                        <p:cTn id="33"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28BFC5B9CA9549AADD24986B801472" ma:contentTypeVersion="13" ma:contentTypeDescription="Create a new document." ma:contentTypeScope="" ma:versionID="8101ddc08deba903a987f6d8068e6fa0">
  <xsd:schema xmlns:xsd="http://www.w3.org/2001/XMLSchema" xmlns:xs="http://www.w3.org/2001/XMLSchema" xmlns:p="http://schemas.microsoft.com/office/2006/metadata/properties" xmlns:ns2="7ffea6f0-1139-415a-ba84-698dfaf2f8fe" xmlns:ns3="08f7d0ba-f72e-4bea-ad09-e13f3d91db60" targetNamespace="http://schemas.microsoft.com/office/2006/metadata/properties" ma:root="true" ma:fieldsID="8d68b43bedeba36b057745c3745ac089" ns2:_="" ns3:_="">
    <xsd:import namespace="7ffea6f0-1139-415a-ba84-698dfaf2f8fe"/>
    <xsd:import namespace="08f7d0ba-f72e-4bea-ad09-e13f3d91db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fea6f0-1139-415a-ba84-698dfaf2f8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f7d0ba-f72e-4bea-ad09-e13f3d91db6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8f7d0ba-f72e-4bea-ad09-e13f3d91db60">
      <UserInfo>
        <DisplayName>Mark Collyns</DisplayName>
        <AccountId>6255</AccountId>
        <AccountType/>
      </UserInfo>
      <UserInfo>
        <DisplayName>Keryn McCutcheon</DisplayName>
        <AccountId>6267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21C43E-DC41-49B6-A2EE-280D70160F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fea6f0-1139-415a-ba84-698dfaf2f8fe"/>
    <ds:schemaRef ds:uri="08f7d0ba-f72e-4bea-ad09-e13f3d91db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C80945-1766-4AB0-B059-4FF243000158}">
  <ds:schemaRefs>
    <ds:schemaRef ds:uri="http://schemas.openxmlformats.org/package/2006/metadata/core-properties"/>
    <ds:schemaRef ds:uri="http://purl.org/dc/term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dcmitype/"/>
    <ds:schemaRef ds:uri="08f7d0ba-f72e-4bea-ad09-e13f3d91db60"/>
    <ds:schemaRef ds:uri="7ffea6f0-1139-415a-ba84-698dfaf2f8fe"/>
    <ds:schemaRef ds:uri="http://www.w3.org/XML/1998/namespace"/>
  </ds:schemaRefs>
</ds:datastoreItem>
</file>

<file path=customXml/itemProps3.xml><?xml version="1.0" encoding="utf-8"?>
<ds:datastoreItem xmlns:ds="http://schemas.openxmlformats.org/officeDocument/2006/customXml" ds:itemID="{D4228AEA-B5E8-4247-AB81-77103AC835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2407</TotalTime>
  <Words>767</Words>
  <Application>Microsoft Office PowerPoint</Application>
  <PresentationFormat>On-screen Show (4:3)</PresentationFormat>
  <Paragraphs>113</Paragraphs>
  <Slides>21</Slides>
  <Notes>20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Yu Gothic UI Light</vt:lpstr>
      <vt:lpstr>Arial</vt:lpstr>
      <vt:lpstr>Calibri</vt:lpstr>
      <vt:lpstr>Calibri Light</vt:lpstr>
      <vt:lpstr>Century Gothic</vt:lpstr>
      <vt:lpstr>Palantino</vt:lpstr>
      <vt:lpstr>Print Clearly</vt:lpstr>
      <vt:lpstr>Source Sans Pro</vt:lpstr>
      <vt:lpstr>Source Sans Pro Black</vt:lpstr>
      <vt:lpstr>Symbol</vt:lpstr>
      <vt:lpstr>Times</vt:lpstr>
      <vt:lpstr>Times New Roman</vt:lpstr>
      <vt:lpstr>Wingdings</vt:lpstr>
      <vt:lpstr>Office Theme</vt:lpstr>
      <vt:lpstr>PowerPoint Presentation</vt:lpstr>
      <vt:lpstr>PowerPoint Presentation</vt:lpstr>
      <vt:lpstr>What is CTP?</vt:lpstr>
      <vt:lpstr>PowerPoint Presentation</vt:lpstr>
      <vt:lpstr>PowerPoint Presentation</vt:lpstr>
      <vt:lpstr>Community Transformation Partnerships</vt:lpstr>
      <vt:lpstr>Community Transformation Partnerships</vt:lpstr>
      <vt:lpstr>How do I start a CTP Initiative?</vt:lpstr>
      <vt:lpstr>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Janelle Muller</dc:creator>
  <cp:lastModifiedBy>Sarah Ryan</cp:lastModifiedBy>
  <cp:revision>47</cp:revision>
  <cp:lastPrinted>2018-02-25T23:25:38Z</cp:lastPrinted>
  <dcterms:created xsi:type="dcterms:W3CDTF">2017-05-07T23:37:14Z</dcterms:created>
  <dcterms:modified xsi:type="dcterms:W3CDTF">2021-06-16T03:59:37Z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0x010100BB28BFC5B9CA9549AADD24986B801472</vt:lpwstr>
  </property>
  <property fmtid="{D5CDD505-2E9C-101B-9397-08002B2CF9AE}" pid="3" name="AuthorIds_UIVersion_512">
    <vt:lpwstr>60</vt:lpwstr>
  </property>
  <property fmtid="{D5CDD505-2E9C-101B-9397-08002B2CF9AE}" pid="4" name="AuthorIds_UIVersion_5120">
    <vt:lpwstr>60</vt:lpwstr>
  </property>
</Properties>
</file>