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2" r:id="rId5"/>
    <p:sldId id="289" r:id="rId6"/>
    <p:sldId id="286" r:id="rId7"/>
    <p:sldId id="303" r:id="rId8"/>
    <p:sldId id="296" r:id="rId9"/>
    <p:sldId id="280" r:id="rId10"/>
    <p:sldId id="268" r:id="rId11"/>
    <p:sldId id="281" r:id="rId12"/>
    <p:sldId id="305" r:id="rId13"/>
    <p:sldId id="300" r:id="rId14"/>
    <p:sldId id="278" r:id="rId15"/>
    <p:sldId id="301" r:id="rId16"/>
    <p:sldId id="291" r:id="rId17"/>
    <p:sldId id="304" r:id="rId18"/>
    <p:sldId id="273" r:id="rId19"/>
    <p:sldId id="297" r:id="rId20"/>
    <p:sldId id="298" r:id="rId21"/>
    <p:sldId id="299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83BD2-5A7C-43B0-9602-F37B1D5D31CF}" v="547" dt="2022-06-20T22:58:45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6547" autoAdjust="0"/>
  </p:normalViewPr>
  <p:slideViewPr>
    <p:cSldViewPr snapToGrid="0">
      <p:cViewPr varScale="1">
        <p:scale>
          <a:sx n="76" d="100"/>
          <a:sy n="76" d="100"/>
        </p:scale>
        <p:origin x="195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screenshare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0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0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calendars, commit to how often you can run your initiative. Remember your initiatives are journeys. Its not a race to tick off your checklist. You are investing to connect, not correct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Ministry dosnt follow Money</a:t>
            </a:r>
          </a:p>
          <a:p>
            <a:r>
              <a:rPr lang="en-US" dirty="0"/>
              <a:t>Money Follows Ministry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1:22 – 25</a:t>
            </a:r>
          </a:p>
          <a:p>
            <a:endParaRPr lang="en-US" dirty="0"/>
          </a:p>
          <a:p>
            <a:r>
              <a:rPr lang="en-US" dirty="0"/>
              <a:t>The blessings is not in hearing the word, but doing the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6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afraid to delegate tasks/projects within your team. Use it as an opportunity of growth.</a:t>
            </a:r>
          </a:p>
          <a:p>
            <a:endParaRPr lang="en-US" dirty="0"/>
          </a:p>
          <a:p>
            <a:r>
              <a:rPr lang="en-US" dirty="0"/>
              <a:t>Creating a safe space for engagement to foster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0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 on scripture: Mark 4:13-20</a:t>
            </a:r>
          </a:p>
          <a:p>
            <a:r>
              <a:rPr lang="en-US" dirty="0"/>
              <a:t>Story on 4 different soils</a:t>
            </a:r>
          </a:p>
          <a:p>
            <a:r>
              <a:rPr lang="en-US" dirty="0"/>
              <a:t>- Everyone is soil, BUT invest in good soil. Hardened Soil, Weeds, Rocky, Good soil.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Refrain the purpose of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purpose and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Background of the Fields</a:t>
            </a:r>
          </a:p>
          <a:p>
            <a:pPr marL="171450" indent="-171450">
              <a:buFontTx/>
              <a:buChar char="-"/>
            </a:pPr>
            <a:r>
              <a:rPr lang="en-NZ" dirty="0"/>
              <a:t>Started in Feb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0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First meeting with Pr Keli </a:t>
            </a:r>
          </a:p>
          <a:p>
            <a:r>
              <a:rPr lang="en-NZ" dirty="0"/>
              <a:t>Now under the leadership of Dr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Kingdom Values</a:t>
            </a:r>
          </a:p>
          <a:p>
            <a:r>
              <a:rPr lang="en-US" dirty="0"/>
              <a:t>Know the Fathers Heart, Show the fathers Heart.</a:t>
            </a:r>
          </a:p>
          <a:p>
            <a:r>
              <a:rPr lang="en-US" dirty="0"/>
              <a:t>Throughout Covid churches were closed. </a:t>
            </a:r>
          </a:p>
          <a:p>
            <a:r>
              <a:rPr lang="en-US" dirty="0"/>
              <a:t>The four walls were abandoned and closed. </a:t>
            </a:r>
          </a:p>
          <a:p>
            <a:r>
              <a:rPr lang="en-US" dirty="0"/>
              <a:t>Shift our paradigm from inviting people to come to church, to taking the church to the people. </a:t>
            </a:r>
          </a:p>
          <a:p>
            <a:r>
              <a:rPr lang="en-US" dirty="0"/>
              <a:t>About being the church than being in the church. </a:t>
            </a:r>
          </a:p>
          <a:p>
            <a:r>
              <a:rPr lang="en-US" dirty="0"/>
              <a:t>3 Tips to help connect to your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6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these Kingdom Values, it birthed our Fit 4 Purpose Team.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Parable of the lost coin: </a:t>
            </a:r>
            <a:r>
              <a:rPr lang="en-N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Luke 15:8–10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1. Assemble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3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Base our planning around looking for our lost coins. What vehicle have you been impressed to use the light, sweep the house to find the lost coin? In this case – F4P use sport/physical activity to engage and connect. It might be different for you depending on your team/strengths.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0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6/29/2022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iblegateway.com/passage/?search=Luke%2015%3A8-10&amp;version=NIV#fen-NIV-25597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48F45E-9297-32F1-0E56-281E2BCD252A}"/>
              </a:ext>
            </a:extLst>
          </p:cNvPr>
          <p:cNvSpPr/>
          <p:nvPr/>
        </p:nvSpPr>
        <p:spPr>
          <a:xfrm>
            <a:off x="2177779" y="1648200"/>
            <a:ext cx="78364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GIVEAWAY</a:t>
            </a:r>
            <a:endParaRPr lang="en-US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78D48-126B-6C55-8CE9-EE3F3A37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95" y="694494"/>
            <a:ext cx="2717608" cy="1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men look at a plan">
            <a:extLst>
              <a:ext uri="{FF2B5EF4-FFF2-40B4-BE49-F238E27FC236}">
                <a16:creationId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"/>
            <a:ext cx="11277598" cy="6857999"/>
          </a:xfrm>
        </p:spPr>
      </p:pic>
      <p:sp>
        <p:nvSpPr>
          <p:cNvPr id="16" name="object 3" descr="Beige rectangle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val 13" descr="Beige oval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Next 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/>
          <a:lstStyle/>
          <a:p>
            <a:r>
              <a:rPr lang="en-US" b="1" dirty="0"/>
              <a:t>Write down some names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28" name="Picture Placeholder 27" descr="Check icon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Picture Placeholder 29" descr="Check icon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/>
          <a:lstStyle/>
          <a:p>
            <a:r>
              <a:rPr lang="en-US" b="1" dirty="0"/>
              <a:t>Name their strengths</a:t>
            </a:r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/>
          <a:lstStyle/>
          <a:p>
            <a:r>
              <a:rPr lang="en-US" b="1" dirty="0"/>
              <a:t>Pray to reveal</a:t>
            </a:r>
          </a:p>
        </p:txBody>
      </p:sp>
      <p:sp>
        <p:nvSpPr>
          <p:cNvPr id="15" name="object 27" descr="Beige rectangle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403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/>
          <a:lstStyle/>
          <a:p>
            <a:r>
              <a:rPr lang="en-US" dirty="0"/>
              <a:t>TIP #2 PLAN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pic>
        <p:nvPicPr>
          <p:cNvPr id="16" name="Picture Placeholder 15" descr="Group of people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19"/>
            <a:ext cx="6024562" cy="273670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963832" y="1320377"/>
            <a:ext cx="4422244" cy="16486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</a:rPr>
              <a:t>Plan quarterly Events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Space out your events to keep momentum, retain engagement and reduce fatigue (burnt out)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627653"/>
            <a:ext cx="4505012" cy="191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Online vs Offline</a:t>
            </a:r>
          </a:p>
          <a:p>
            <a:pPr>
              <a:spcBef>
                <a:spcPts val="400"/>
              </a:spcBef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Most effective within your sphere of influence</a:t>
            </a:r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363456"/>
            <a:ext cx="576000" cy="576000"/>
          </a:xfrm>
        </p:spPr>
      </p:pic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600" y="3073039"/>
            <a:ext cx="576000" cy="576001"/>
          </a:xfrm>
        </p:spPr>
      </p:pic>
      <p:pic>
        <p:nvPicPr>
          <p:cNvPr id="13" name="Picture Placeholder 18" descr="Check ico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558201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64AF33D-C6EB-AD89-C95D-00B88DF3D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3832" y="3092385"/>
            <a:ext cx="4505012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Work within your budget</a:t>
            </a:r>
          </a:p>
          <a:p>
            <a:pPr>
              <a:spcBef>
                <a:spcPts val="400"/>
              </a:spcBef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No Budget – Government Grants e.g.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Enua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Ola, ADRA . Get creative, look at your pool of resources. E.g. YouTube, Collab</a:t>
            </a:r>
          </a:p>
        </p:txBody>
      </p:sp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/>
          <a:lstStyle/>
          <a:p>
            <a:r>
              <a:rPr lang="en-US" dirty="0"/>
              <a:t>Tip #2 Next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6" name="Picture Placeholder 15" descr="Group of people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19"/>
            <a:ext cx="6024562" cy="273670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963832" y="1320377"/>
            <a:ext cx="4422244" cy="16486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</a:rPr>
              <a:t>How often can you meet?</a:t>
            </a:r>
            <a:endParaRPr lang="en-US" sz="22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492743"/>
            <a:ext cx="4505012" cy="191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Most Impact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Online or Offline</a:t>
            </a:r>
            <a:endParaRPr lang="en-US" sz="1800" i="1" spc="-15" dirty="0">
              <a:solidFill>
                <a:srgbClr val="FFFF00"/>
              </a:solidFill>
              <a:cs typeface="Arial"/>
            </a:endParaRPr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363456"/>
            <a:ext cx="576000" cy="576000"/>
          </a:xfrm>
        </p:spPr>
      </p:pic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600" y="3073039"/>
            <a:ext cx="576000" cy="576001"/>
          </a:xfrm>
        </p:spPr>
      </p:pic>
      <p:pic>
        <p:nvPicPr>
          <p:cNvPr id="13" name="Picture Placeholder 18" descr="Check ico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423291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64AF33D-C6EB-AD89-C95D-00B88DF3D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3832" y="3092385"/>
            <a:ext cx="4505012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800" b="1" spc="-15" dirty="0">
                <a:solidFill>
                  <a:schemeClr val="bg1"/>
                </a:solidFill>
                <a:latin typeface="+mj-lt"/>
                <a:cs typeface="Arial"/>
              </a:rPr>
              <a:t>Budget/Funding Constraints?</a:t>
            </a:r>
            <a:endParaRPr lang="en-US" sz="1800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Placeholder 11" descr="Two men near laptop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256751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949597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Create a safe space</a:t>
            </a:r>
          </a:p>
        </p:txBody>
      </p:sp>
      <p:pic>
        <p:nvPicPr>
          <p:cNvPr id="9" name="Picture Placeholder 27" descr="Check mark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Picture Placeholder 29" descr="Check mark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Placeholder 31" descr="Check mark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6892776" y="2414197"/>
            <a:ext cx="3990572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TIP #3 EXECUTION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8C19B5-9143-BDFB-E7BD-DB64954701A2}"/>
              </a:ext>
            </a:extLst>
          </p:cNvPr>
          <p:cNvSpPr txBox="1">
            <a:spLocks/>
          </p:cNvSpPr>
          <p:nvPr/>
        </p:nvSpPr>
        <p:spPr>
          <a:xfrm>
            <a:off x="7472818" y="3861652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Engagement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5F9E54-FC47-8916-1A06-5C5CEED13602}"/>
              </a:ext>
            </a:extLst>
          </p:cNvPr>
          <p:cNvSpPr txBox="1">
            <a:spLocks/>
          </p:cNvSpPr>
          <p:nvPr/>
        </p:nvSpPr>
        <p:spPr>
          <a:xfrm>
            <a:off x="7472818" y="4784815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24F4FD5-525E-F6DE-A9BE-6D13F3249E08}"/>
              </a:ext>
            </a:extLst>
          </p:cNvPr>
          <p:cNvSpPr txBox="1">
            <a:spLocks/>
          </p:cNvSpPr>
          <p:nvPr/>
        </p:nvSpPr>
        <p:spPr>
          <a:xfrm>
            <a:off x="7531370" y="4766778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Placeholder 11" descr="Two men near laptop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256751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949597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FB group, Group Chats – be relational</a:t>
            </a:r>
          </a:p>
        </p:txBody>
      </p:sp>
      <p:pic>
        <p:nvPicPr>
          <p:cNvPr id="9" name="Picture Placeholder 27" descr="Check mark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Picture Placeholder 29" descr="Check mark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Placeholder 31" descr="Check mark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6892776" y="2414197"/>
            <a:ext cx="3990572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TIP #3 Next Action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8C19B5-9143-BDFB-E7BD-DB64954701A2}"/>
              </a:ext>
            </a:extLst>
          </p:cNvPr>
          <p:cNvSpPr txBox="1">
            <a:spLocks/>
          </p:cNvSpPr>
          <p:nvPr/>
        </p:nvSpPr>
        <p:spPr>
          <a:xfrm>
            <a:off x="7472818" y="3861652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Post, react, comment, share stories.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5F9E54-FC47-8916-1A06-5C5CEED13602}"/>
              </a:ext>
            </a:extLst>
          </p:cNvPr>
          <p:cNvSpPr txBox="1">
            <a:spLocks/>
          </p:cNvSpPr>
          <p:nvPr/>
        </p:nvSpPr>
        <p:spPr>
          <a:xfrm>
            <a:off x="7472818" y="4784815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24F4FD5-525E-F6DE-A9BE-6D13F3249E08}"/>
              </a:ext>
            </a:extLst>
          </p:cNvPr>
          <p:cNvSpPr txBox="1">
            <a:spLocks/>
          </p:cNvSpPr>
          <p:nvPr/>
        </p:nvSpPr>
        <p:spPr>
          <a:xfrm>
            <a:off x="7531370" y="4766778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Run a survey – Survey Monkey/Google Forms. Pen and Paper. Feedback from others in your team</a:t>
            </a:r>
          </a:p>
        </p:txBody>
      </p:sp>
    </p:spTree>
    <p:extLst>
      <p:ext uri="{BB962C8B-B14F-4D97-AF65-F5344CB8AC3E}">
        <p14:creationId xmlns:p14="http://schemas.microsoft.com/office/powerpoint/2010/main" val="41381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Handshake">
            <a:extLst>
              <a:ext uri="{FF2B5EF4-FFF2-40B4-BE49-F238E27FC236}">
                <a16:creationId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/>
          <a:lstStyle/>
          <a:p>
            <a:r>
              <a:rPr lang="en-US" dirty="0"/>
              <a:t>Sowing Of Seeds 8 Week Touch Module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dirty="0"/>
              <a:t>Assemble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Pray and reach out to leaders to form a team.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4745038" cy="823912"/>
          </a:xfrm>
        </p:spPr>
        <p:txBody>
          <a:bodyPr>
            <a:normAutofit/>
          </a:bodyPr>
          <a:lstStyle/>
          <a:p>
            <a:r>
              <a:rPr lang="en-US" sz="2000" dirty="0"/>
              <a:t>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Buy-in on concept of SOS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Venue – Home and away concept (no cost)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In line with Red Light restrictions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Budget used in line with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Enua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Ola Funding Contract.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Theme being Sowing of Seeds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282147"/>
            <a:ext cx="735669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Execute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Weekly Meetings with delegates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Study passage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Passage shared during weekly games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Uploaded footage onto The Fields FB page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Handshake">
            <a:extLst>
              <a:ext uri="{FF2B5EF4-FFF2-40B4-BE49-F238E27FC236}">
                <a16:creationId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/>
          <a:lstStyle/>
          <a:p>
            <a:r>
              <a:rPr lang="en-US" dirty="0"/>
              <a:t>8 Week Challenge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dirty="0"/>
              <a:t>Assemble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Media Team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Trainers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Face of the Challenge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4745038" cy="823912"/>
          </a:xfrm>
        </p:spPr>
        <p:txBody>
          <a:bodyPr>
            <a:normAutofit/>
          </a:bodyPr>
          <a:lstStyle/>
          <a:p>
            <a:r>
              <a:rPr lang="en-US" sz="2000" dirty="0"/>
              <a:t>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2 training sessions a week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Budget ADRA/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Enua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Ola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Online – Social Media Person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FB page for all comms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Post on community pages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282146"/>
            <a:ext cx="3451265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Execute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8D010A8-0202-A33A-9225-4B3ECFB3EFFB}"/>
              </a:ext>
            </a:extLst>
          </p:cNvPr>
          <p:cNvSpPr txBox="1">
            <a:spLocks/>
          </p:cNvSpPr>
          <p:nvPr/>
        </p:nvSpPr>
        <p:spPr>
          <a:xfrm>
            <a:off x="8200622" y="338436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Online Weekly Challenges (show example)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Engagement in the page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Reacting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Responding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Survey for feedback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8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57FB1F-BE3F-6D7B-1673-C53F108A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844" y="6174902"/>
            <a:ext cx="3571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EE24B5-652C-4DB5-B7C3-B5BBEC1280B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5D1B3EB-3189-BC41-91F9-36923FB8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0EDE71-C98B-5ACD-3EE4-18F2024579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8" y="2643561"/>
            <a:ext cx="5181600" cy="3847646"/>
          </a:xfrm>
        </p:spPr>
      </p:pic>
      <p:pic>
        <p:nvPicPr>
          <p:cNvPr id="12" name="Content Placeholder 11" descr="Text, letter&#10;&#10;Description automatically generated">
            <a:extLst>
              <a:ext uri="{FF2B5EF4-FFF2-40B4-BE49-F238E27FC236}">
                <a16:creationId xmlns:a16="http://schemas.microsoft.com/office/drawing/2014/main" id="{71333529-741D-A1A6-700A-5F9B6C933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69" y="208106"/>
            <a:ext cx="7159257" cy="2278436"/>
          </a:xfr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99D1AC-976D-31B3-2108-C63DB12DB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25" y="2181960"/>
            <a:ext cx="6690275" cy="43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56619-DE33-91F9-3BB8-5FA77AF5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3E6FCF-1112-7EC6-8DC9-010F3090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0644" cy="6174902"/>
          </a:xfrm>
        </p:spPr>
        <p:txBody>
          <a:bodyPr>
            <a:normAutofit/>
          </a:bodyPr>
          <a:lstStyle/>
          <a:p>
            <a:pPr algn="ctr"/>
            <a:r>
              <a:rPr lang="en-NZ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your challenges? </a:t>
            </a:r>
            <a:br>
              <a:rPr lang="en-NZ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NZ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NZ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to the floor</a:t>
            </a:r>
          </a:p>
        </p:txBody>
      </p:sp>
    </p:spTree>
    <p:extLst>
      <p:ext uri="{BB962C8B-B14F-4D97-AF65-F5344CB8AC3E}">
        <p14:creationId xmlns:p14="http://schemas.microsoft.com/office/powerpoint/2010/main" val="38778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irl with documents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2008518"/>
            <a:ext cx="11211339" cy="2128049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  <a:t>EQUIPPED</a:t>
            </a:r>
            <a:b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5000" dirty="0">
                <a:latin typeface="Gill Sans MT" panose="020B0502020104020203" pitchFamily="34" charset="0"/>
              </a:rPr>
              <a:t>TO CONNECT WITH YOUR COMMUNITY</a:t>
            </a:r>
            <a:endParaRPr lang="en-U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0" y="4221162"/>
            <a:ext cx="3888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accent1"/>
                </a:solidFill>
                <a:latin typeface="Arial"/>
                <a:cs typeface="Arial"/>
              </a:rPr>
              <a:t>Tafa &amp; Mahven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298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3"/>
            <a:ext cx="3500628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spc="-25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38F94B-DB8B-A378-91BD-58ADEFAFBBF9}"/>
              </a:ext>
            </a:extLst>
          </p:cNvPr>
          <p:cNvSpPr txBox="1">
            <a:spLocks/>
          </p:cNvSpPr>
          <p:nvPr/>
        </p:nvSpPr>
        <p:spPr>
          <a:xfrm>
            <a:off x="6207698" y="4019318"/>
            <a:ext cx="5165558" cy="8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PURPOSE: Practical Ideas to connect to </a:t>
            </a:r>
            <a:r>
              <a:rPr lang="en-US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</a:t>
            </a:r>
            <a:r>
              <a:rPr lang="en-US" i="1" dirty="0">
                <a:solidFill>
                  <a:schemeClr val="bg1"/>
                </a:solidFill>
              </a:rPr>
              <a:t>community</a:t>
            </a:r>
            <a:endParaRPr lang="en-US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794C-C012-3E31-33D5-6F3E617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7200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A2D9E-F3D8-AEAC-BC67-DD6F4303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794C-C012-3E31-33D5-6F3E617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A2D9E-F3D8-AEAC-BC67-DD6F4303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5D925333-C107-63C2-3796-45B504377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6742" y="753574"/>
            <a:ext cx="12445484" cy="54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ople's hands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INDUSTRY OUTLOOK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2667950"/>
              </p:ext>
            </p:extLst>
          </p:nvPr>
        </p:nvGraphicFramePr>
        <p:xfrm>
          <a:off x="859454" y="2544763"/>
          <a:ext cx="1047309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$30M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$200,000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460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0" name="Straight Connector 9" descr="Line">
            <a:extLst>
              <a:ext uri="{FF2B5EF4-FFF2-40B4-BE49-F238E27FC236}">
                <a16:creationId xmlns:a16="http://schemas.microsoft.com/office/drawing/2014/main" id="{4C3F4FC5-0C01-4592-9483-D476EA2BDF93}"/>
              </a:ext>
            </a:extLst>
          </p:cNvPr>
          <p:cNvCxnSpPr/>
          <p:nvPr/>
        </p:nvCxnSpPr>
        <p:spPr>
          <a:xfrm>
            <a:off x="6096000" y="4124378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0199D-DDAE-4D88-9F00-88EB8E080218}"/>
              </a:ext>
            </a:extLst>
          </p:cNvPr>
          <p:cNvSpPr/>
          <p:nvPr/>
        </p:nvSpPr>
        <p:spPr>
          <a:xfrm>
            <a:off x="4583907" y="4510420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>
                <a:solidFill>
                  <a:schemeClr val="tx2"/>
                </a:solidFill>
                <a:latin typeface="+mj-lt"/>
              </a:rPr>
              <a:t>SUCCESS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CE281B2-ACB9-9E13-A48E-63DBC56B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14FC8C-5610-0BFC-AC8D-7EE29AF2055E}"/>
              </a:ext>
            </a:extLst>
          </p:cNvPr>
          <p:cNvSpPr/>
          <p:nvPr/>
        </p:nvSpPr>
        <p:spPr>
          <a:xfrm>
            <a:off x="2377440" y="4104058"/>
            <a:ext cx="7213600" cy="1829382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wo person handshake">
            <a:extLst>
              <a:ext uri="{FF2B5EF4-FFF2-40B4-BE49-F238E27FC236}">
                <a16:creationId xmlns:a16="http://schemas.microsoft.com/office/drawing/2014/main" id="{D4259A03-EF8A-4CCA-B199-F465AFDB5C5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0800" cy="6857325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1200" y="-2744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699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92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TEAM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Mahven Tuitama-Muaiava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628583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Junior Tipoai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Tafa Fidow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>
          <a:xfrm>
            <a:off x="915047" y="1332834"/>
            <a:ext cx="2160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val 28" descr="Beige circle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973FBFA4-07CF-FBC0-0698-8877A44A3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143" y="2499193"/>
            <a:ext cx="2180225" cy="1787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867ACF86-0965-FE5C-E2AA-48D5D90FA8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912" y="1874573"/>
            <a:ext cx="2288176" cy="3329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A22A7BF-616A-0206-4090-B0B773BB42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1632" y="2323529"/>
            <a:ext cx="2093632" cy="2210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EB765B-E6E9-11D9-0723-44D939AAB9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1" y="5509046"/>
            <a:ext cx="1941079" cy="12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men look at a plan">
            <a:extLst>
              <a:ext uri="{FF2B5EF4-FFF2-40B4-BE49-F238E27FC236}">
                <a16:creationId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"/>
            <a:ext cx="11277598" cy="6857999"/>
          </a:xfrm>
        </p:spPr>
      </p:pic>
      <p:sp>
        <p:nvSpPr>
          <p:cNvPr id="16" name="object 3" descr="Beige rectangle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val 13" descr="Beige oval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TIP #1 - ASSEMBLE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/>
          <a:lstStyle/>
          <a:p>
            <a:r>
              <a:rPr lang="en-US" b="1" dirty="0"/>
              <a:t>Passion/Like Minded People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28" name="Picture Placeholder 27" descr="Check icon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Picture Placeholder 29" descr="Check icon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/>
          <a:lstStyle/>
          <a:p>
            <a:r>
              <a:rPr lang="en-US" b="1" dirty="0"/>
              <a:t>Identify/Work To Your Strengths</a:t>
            </a:r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/>
          <a:lstStyle/>
          <a:p>
            <a:r>
              <a:rPr lang="en-US" b="1" dirty="0"/>
              <a:t>Catchup Frequently</a:t>
            </a:r>
          </a:p>
        </p:txBody>
      </p:sp>
      <p:sp>
        <p:nvSpPr>
          <p:cNvPr id="15" name="object 27" descr="Beige rectangle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403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>
            <a:extLst>
              <a:ext uri="{FF2B5EF4-FFF2-40B4-BE49-F238E27FC236}">
                <a16:creationId xmlns:a16="http://schemas.microsoft.com/office/drawing/2014/main" id="{2388D45F-04E2-193F-0555-0C3506D0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844" y="6174902"/>
            <a:ext cx="35711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2EE24B5-652C-4DB5-B7C3-B5BBEC1280B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5" name="Title 2">
            <a:extLst>
              <a:ext uri="{FF2B5EF4-FFF2-40B4-BE49-F238E27FC236}">
                <a16:creationId xmlns:a16="http://schemas.microsoft.com/office/drawing/2014/main" id="{1D63FDB9-DC04-B639-CDB6-D119701E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Parable of the Lost Coin</a:t>
            </a:r>
          </a:p>
        </p:txBody>
      </p:sp>
      <p:pic>
        <p:nvPicPr>
          <p:cNvPr id="3076" name="Picture 4" descr="The Parable of the Lost Coin, by Domenico Fetti (1589–1624) | The Christian  Century">
            <a:extLst>
              <a:ext uri="{FF2B5EF4-FFF2-40B4-BE49-F238E27FC236}">
                <a16:creationId xmlns:a16="http://schemas.microsoft.com/office/drawing/2014/main" id="{391A60BB-9D85-76EA-FDBE-07A71D911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5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C6DE51-7D9C-E773-943B-56939349E4E0}"/>
              </a:ext>
            </a:extLst>
          </p:cNvPr>
          <p:cNvSpPr txBox="1"/>
          <p:nvPr/>
        </p:nvSpPr>
        <p:spPr>
          <a:xfrm>
            <a:off x="6172200" y="1825625"/>
            <a:ext cx="565376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i="0" baseline="30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Luke 15: 8 - 10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8 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“Or suppose a woman has ten silver coins</a:t>
            </a:r>
            <a:r>
              <a:rPr lang="en-US" sz="2800" b="0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[</a:t>
            </a:r>
            <a:r>
              <a:rPr lang="en-US" sz="2800" b="0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4" tooltip="See footnote a"/>
              </a:rPr>
              <a:t>a</a:t>
            </a:r>
            <a:r>
              <a:rPr lang="en-US" sz="2800" b="0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]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and loses one. Doesn’t she light a lamp, sweep the house and search carefully until she finds it? </a:t>
            </a:r>
            <a:r>
              <a:rPr lang="en-US" sz="2800" b="1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9 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And when she finds it, she calls her friends and neighbors together and says, ‘Rejoice with me; I have found my lost coin.’ </a:t>
            </a:r>
            <a:r>
              <a:rPr lang="en-US" sz="2800" b="1" i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10 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 the same way, I tell you, there is rejoicing in the presence of the angels of God over one sinner who repents.”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118CE8-9293-4220-BA3B-5D353B13ABC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1274</TotalTime>
  <Words>818</Words>
  <Application>Microsoft Office PowerPoint</Application>
  <PresentationFormat>Widescreen</PresentationFormat>
  <Paragraphs>164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Arial </vt:lpstr>
      <vt:lpstr>Calibri</vt:lpstr>
      <vt:lpstr>Gill Sans MT</vt:lpstr>
      <vt:lpstr>Office Theme</vt:lpstr>
      <vt:lpstr>PowerPoint Presentation</vt:lpstr>
      <vt:lpstr>EQUIPPED TO CONNECT WITH YOUR COMMUNITY</vt:lpstr>
      <vt:lpstr>INTRODUCTION</vt:lpstr>
      <vt:lpstr>BACKGROUND</vt:lpstr>
      <vt:lpstr>PowerPoint Presentation</vt:lpstr>
      <vt:lpstr>INDUSTRY OUTLOOK</vt:lpstr>
      <vt:lpstr>THE TEAM</vt:lpstr>
      <vt:lpstr>TIP #1 - ASSEMBLE</vt:lpstr>
      <vt:lpstr>Parable of the Lost Coin</vt:lpstr>
      <vt:lpstr>Next Action</vt:lpstr>
      <vt:lpstr>TIP #2 PLAN </vt:lpstr>
      <vt:lpstr>Tip #2 Next Action</vt:lpstr>
      <vt:lpstr>TIP #3 EXECUTION</vt:lpstr>
      <vt:lpstr>TIP #3 Next Action</vt:lpstr>
      <vt:lpstr>Sowing Of Seeds 8 Week Touch Module</vt:lpstr>
      <vt:lpstr>8 Week Challenge</vt:lpstr>
      <vt:lpstr>PowerPoint Presentation</vt:lpstr>
      <vt:lpstr>What are your challenges?   Open to the floor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EQUIPPED TO CONNECT WITH YOUR COMMUNITY</dc:title>
  <dc:creator>Tafa Fidow</dc:creator>
  <cp:lastModifiedBy>Sarah Ryan</cp:lastModifiedBy>
  <cp:revision>2</cp:revision>
  <dcterms:created xsi:type="dcterms:W3CDTF">2022-05-27T06:02:52Z</dcterms:created>
  <dcterms:modified xsi:type="dcterms:W3CDTF">2022-06-28T23:25:10Z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