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notesMasterIdLst>
    <p:notesMasterId r:id="rId21"/>
  </p:notesMasterIdLst>
  <p:sldIdLst>
    <p:sldId id="256" r:id="rId2"/>
    <p:sldId id="263" r:id="rId3"/>
    <p:sldId id="264" r:id="rId4"/>
    <p:sldId id="276" r:id="rId5"/>
    <p:sldId id="271" r:id="rId6"/>
    <p:sldId id="272" r:id="rId7"/>
    <p:sldId id="273" r:id="rId8"/>
    <p:sldId id="274" r:id="rId9"/>
    <p:sldId id="275" r:id="rId10"/>
    <p:sldId id="260" r:id="rId11"/>
    <p:sldId id="279" r:id="rId12"/>
    <p:sldId id="258" r:id="rId13"/>
    <p:sldId id="259" r:id="rId14"/>
    <p:sldId id="265" r:id="rId15"/>
    <p:sldId id="281" r:id="rId16"/>
    <p:sldId id="266" r:id="rId17"/>
    <p:sldId id="267" r:id="rId18"/>
    <p:sldId id="280"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54D5C2-BC75-0D42-AAC5-AD2EF3CBAABF}" type="datetimeFigureOut">
              <a:rPr lang="en-US" smtClean="0"/>
              <a:t>5/24/25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5BD99-75D3-3747-8577-3C29295334CE}" type="slidenum">
              <a:rPr lang="en-US" smtClean="0"/>
              <a:t>‹#›</a:t>
            </a:fld>
            <a:endParaRPr lang="en-US"/>
          </a:p>
        </p:txBody>
      </p:sp>
    </p:spTree>
    <p:extLst>
      <p:ext uri="{BB962C8B-B14F-4D97-AF65-F5344CB8AC3E}">
        <p14:creationId xmlns:p14="http://schemas.microsoft.com/office/powerpoint/2010/main" val="1432694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etuwhanau.org.nz</a:t>
            </a:r>
            <a:r>
              <a:rPr lang="en-US" dirty="0"/>
              <a:t>/wp-content/uploads/2022/12/</a:t>
            </a:r>
            <a:r>
              <a:rPr lang="en-US" dirty="0" err="1"/>
              <a:t>ETW_Whanaungatanga_Web.pdf</a:t>
            </a:r>
            <a:r>
              <a:rPr lang="en-US" dirty="0"/>
              <a:t> </a:t>
            </a:r>
          </a:p>
        </p:txBody>
      </p:sp>
      <p:sp>
        <p:nvSpPr>
          <p:cNvPr id="4" name="Slide Number Placeholder 3"/>
          <p:cNvSpPr>
            <a:spLocks noGrp="1"/>
          </p:cNvSpPr>
          <p:nvPr>
            <p:ph type="sldNum" sz="quarter" idx="5"/>
          </p:nvPr>
        </p:nvSpPr>
        <p:spPr/>
        <p:txBody>
          <a:bodyPr/>
          <a:lstStyle/>
          <a:p>
            <a:fld id="{A7D5BD99-75D3-3747-8577-3C29295334CE}" type="slidenum">
              <a:rPr lang="en-US" smtClean="0"/>
              <a:t>3</a:t>
            </a:fld>
            <a:endParaRPr lang="en-US"/>
          </a:p>
        </p:txBody>
      </p:sp>
    </p:spTree>
    <p:extLst>
      <p:ext uri="{BB962C8B-B14F-4D97-AF65-F5344CB8AC3E}">
        <p14:creationId xmlns:p14="http://schemas.microsoft.com/office/powerpoint/2010/main" val="793197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Karanga</a:t>
            </a:r>
            <a:r>
              <a:rPr lang="en-US" dirty="0"/>
              <a:t> - Call</a:t>
            </a:r>
          </a:p>
        </p:txBody>
      </p:sp>
      <p:sp>
        <p:nvSpPr>
          <p:cNvPr id="4" name="Slide Number Placeholder 3"/>
          <p:cNvSpPr>
            <a:spLocks noGrp="1"/>
          </p:cNvSpPr>
          <p:nvPr>
            <p:ph type="sldNum" sz="quarter" idx="5"/>
          </p:nvPr>
        </p:nvSpPr>
        <p:spPr/>
        <p:txBody>
          <a:bodyPr/>
          <a:lstStyle/>
          <a:p>
            <a:fld id="{A7D5BD99-75D3-3747-8577-3C29295334CE}" type="slidenum">
              <a:rPr lang="en-US" smtClean="0"/>
              <a:t>13</a:t>
            </a:fld>
            <a:endParaRPr lang="en-US"/>
          </a:p>
        </p:txBody>
      </p:sp>
    </p:spTree>
    <p:extLst>
      <p:ext uri="{BB962C8B-B14F-4D97-AF65-F5344CB8AC3E}">
        <p14:creationId xmlns:p14="http://schemas.microsoft.com/office/powerpoint/2010/main" val="3100112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etuwhanau.org.nz</a:t>
            </a:r>
            <a:r>
              <a:rPr lang="en-US" dirty="0"/>
              <a:t>/wp-content/uploads/2022/12/</a:t>
            </a:r>
            <a:r>
              <a:rPr lang="en-US" dirty="0" err="1"/>
              <a:t>ETW_Whanaungatanga_Web.pdf</a:t>
            </a:r>
            <a:endParaRPr lang="en-US" dirty="0"/>
          </a:p>
        </p:txBody>
      </p:sp>
      <p:sp>
        <p:nvSpPr>
          <p:cNvPr id="4" name="Slide Number Placeholder 3"/>
          <p:cNvSpPr>
            <a:spLocks noGrp="1"/>
          </p:cNvSpPr>
          <p:nvPr>
            <p:ph type="sldNum" sz="quarter" idx="5"/>
          </p:nvPr>
        </p:nvSpPr>
        <p:spPr/>
        <p:txBody>
          <a:bodyPr/>
          <a:lstStyle/>
          <a:p>
            <a:fld id="{A7D5BD99-75D3-3747-8577-3C29295334CE}" type="slidenum">
              <a:rPr lang="en-US" smtClean="0"/>
              <a:t>19</a:t>
            </a:fld>
            <a:endParaRPr lang="en-US"/>
          </a:p>
        </p:txBody>
      </p:sp>
    </p:spTree>
    <p:extLst>
      <p:ext uri="{BB962C8B-B14F-4D97-AF65-F5344CB8AC3E}">
        <p14:creationId xmlns:p14="http://schemas.microsoft.com/office/powerpoint/2010/main" val="866728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5/24/25</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768603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5/24/25</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20415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5/24/25</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8360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5/24/25</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9996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5/24/25</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8790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5/24/25</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04896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5/24/25</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02389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5/24/25</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51871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5/24/25</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9703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5/24/25</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54679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5/24/25</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6243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5/24/25</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41923193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11" r:id="rId9"/>
    <p:sldLayoutId id="2147483709" r:id="rId10"/>
    <p:sldLayoutId id="2147483710"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creativecommons.org/licenses/by/3.0/" TargetMode="External"/><Relationship Id="rId5" Type="http://schemas.openxmlformats.org/officeDocument/2006/relationships/image" Target="../media/image6.png"/><Relationship Id="rId4" Type="http://schemas.openxmlformats.org/officeDocument/2006/relationships/hyperlink" Target="https://justinsomnia.org/2010/10/pohutu-in-actio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3" name="Rectangle 22">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5" name="Rectangle 24">
            <a:extLst>
              <a:ext uri="{FF2B5EF4-FFF2-40B4-BE49-F238E27FC236}">
                <a16:creationId xmlns:a16="http://schemas.microsoft.com/office/drawing/2014/main" id="{C4056FD6-9767-4B1A-ACC2-9883F6A5B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79928" cy="6858000"/>
          </a:xfrm>
          <a:prstGeom prst="rect">
            <a:avLst/>
          </a:prstGeom>
          <a:blipFill dpi="0" rotWithShape="1">
            <a:blip r:embed="rId2">
              <a:alphaModFix amt="20000"/>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AB61D9C6-E8D7-1C3A-FD20-36C86B3C002C}"/>
              </a:ext>
            </a:extLst>
          </p:cNvPr>
          <p:cNvPicPr>
            <a:picLocks noChangeAspect="1"/>
          </p:cNvPicPr>
          <p:nvPr/>
        </p:nvPicPr>
        <p:blipFill>
          <a:blip r:embed="rId3">
            <a:alphaModFix amt="70000"/>
          </a:blip>
          <a:srcRect t="32992" r="-1" b="10755"/>
          <a:stretch/>
        </p:blipFill>
        <p:spPr>
          <a:xfrm>
            <a:off x="20" y="10"/>
            <a:ext cx="12188932" cy="6856614"/>
          </a:xfrm>
          <a:prstGeom prst="rect">
            <a:avLst/>
          </a:prstGeom>
        </p:spPr>
      </p:pic>
      <p:sp>
        <p:nvSpPr>
          <p:cNvPr id="2" name="Title 1">
            <a:extLst>
              <a:ext uri="{FF2B5EF4-FFF2-40B4-BE49-F238E27FC236}">
                <a16:creationId xmlns:a16="http://schemas.microsoft.com/office/drawing/2014/main" id="{EF8B164E-F391-C07F-CD72-B0AC1A98AFDF}"/>
              </a:ext>
            </a:extLst>
          </p:cNvPr>
          <p:cNvSpPr>
            <a:spLocks noGrp="1"/>
          </p:cNvSpPr>
          <p:nvPr>
            <p:ph type="ctrTitle"/>
          </p:nvPr>
        </p:nvSpPr>
        <p:spPr>
          <a:xfrm>
            <a:off x="996275" y="744909"/>
            <a:ext cx="10190071" cy="3145855"/>
          </a:xfrm>
        </p:spPr>
        <p:txBody>
          <a:bodyPr anchor="b">
            <a:normAutofit/>
          </a:bodyPr>
          <a:lstStyle/>
          <a:p>
            <a:r>
              <a:rPr lang="en-US" sz="6000" dirty="0">
                <a:solidFill>
                  <a:srgbClr val="FFFFFF"/>
                </a:solidFill>
              </a:rPr>
              <a:t>Whanaungatanga</a:t>
            </a:r>
          </a:p>
        </p:txBody>
      </p:sp>
      <p:sp>
        <p:nvSpPr>
          <p:cNvPr id="3" name="Subtitle 2">
            <a:extLst>
              <a:ext uri="{FF2B5EF4-FFF2-40B4-BE49-F238E27FC236}">
                <a16:creationId xmlns:a16="http://schemas.microsoft.com/office/drawing/2014/main" id="{EAAB8BA2-870A-A48F-681F-75AE361D1D40}"/>
              </a:ext>
            </a:extLst>
          </p:cNvPr>
          <p:cNvSpPr>
            <a:spLocks noGrp="1"/>
          </p:cNvSpPr>
          <p:nvPr>
            <p:ph type="subTitle" idx="1"/>
          </p:nvPr>
        </p:nvSpPr>
        <p:spPr>
          <a:xfrm>
            <a:off x="1218708" y="4069780"/>
            <a:ext cx="9781327" cy="2056617"/>
          </a:xfrm>
        </p:spPr>
        <p:txBody>
          <a:bodyPr anchor="t">
            <a:normAutofit/>
          </a:bodyPr>
          <a:lstStyle/>
          <a:p>
            <a:r>
              <a:rPr lang="en-US" sz="3600" dirty="0">
                <a:solidFill>
                  <a:srgbClr val="FFFFFF"/>
                </a:solidFill>
              </a:rPr>
              <a:t>Interconnected Relationships</a:t>
            </a:r>
          </a:p>
        </p:txBody>
      </p:sp>
    </p:spTree>
    <p:extLst>
      <p:ext uri="{BB962C8B-B14F-4D97-AF65-F5344CB8AC3E}">
        <p14:creationId xmlns:p14="http://schemas.microsoft.com/office/powerpoint/2010/main" val="2256740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242B7-1B8E-749C-C4B9-EC10F3D50084}"/>
              </a:ext>
            </a:extLst>
          </p:cNvPr>
          <p:cNvSpPr>
            <a:spLocks noGrp="1"/>
          </p:cNvSpPr>
          <p:nvPr>
            <p:ph type="title"/>
          </p:nvPr>
        </p:nvSpPr>
        <p:spPr/>
        <p:txBody>
          <a:bodyPr/>
          <a:lstStyle/>
          <a:p>
            <a:r>
              <a:rPr lang="en-US" dirty="0"/>
              <a:t>Questions:</a:t>
            </a:r>
          </a:p>
        </p:txBody>
      </p:sp>
      <p:sp>
        <p:nvSpPr>
          <p:cNvPr id="13" name="Content Placeholder 12">
            <a:extLst>
              <a:ext uri="{FF2B5EF4-FFF2-40B4-BE49-F238E27FC236}">
                <a16:creationId xmlns:a16="http://schemas.microsoft.com/office/drawing/2014/main" id="{B80385E6-6E71-E234-E673-A3EAE9C7063F}"/>
              </a:ext>
            </a:extLst>
          </p:cNvPr>
          <p:cNvSpPr>
            <a:spLocks noGrp="1"/>
          </p:cNvSpPr>
          <p:nvPr>
            <p:ph idx="1"/>
          </p:nvPr>
        </p:nvSpPr>
        <p:spPr/>
        <p:txBody>
          <a:bodyPr>
            <a:normAutofit/>
          </a:bodyPr>
          <a:lstStyle/>
          <a:p>
            <a:r>
              <a:rPr lang="en-US" sz="3200" dirty="0"/>
              <a:t>What do relationships currently look like in/between our churches and communities?</a:t>
            </a:r>
          </a:p>
          <a:p>
            <a:pPr marL="0" indent="0">
              <a:buNone/>
            </a:pPr>
            <a:endParaRPr lang="en-US" sz="2000" dirty="0"/>
          </a:p>
          <a:p>
            <a:r>
              <a:rPr lang="en-US" sz="3200" dirty="0"/>
              <a:t>How is this the same/different from the concept of whanaungatanga?</a:t>
            </a:r>
          </a:p>
          <a:p>
            <a:pPr marL="0" indent="0">
              <a:buNone/>
            </a:pPr>
            <a:endParaRPr lang="en-US" sz="2000" dirty="0"/>
          </a:p>
        </p:txBody>
      </p:sp>
    </p:spTree>
    <p:extLst>
      <p:ext uri="{BB962C8B-B14F-4D97-AF65-F5344CB8AC3E}">
        <p14:creationId xmlns:p14="http://schemas.microsoft.com/office/powerpoint/2010/main" val="142910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B8495-24AB-100A-709F-93E9795C53E0}"/>
              </a:ext>
            </a:extLst>
          </p:cNvPr>
          <p:cNvSpPr>
            <a:spLocks noGrp="1"/>
          </p:cNvSpPr>
          <p:nvPr>
            <p:ph type="ctrTitle"/>
          </p:nvPr>
        </p:nvSpPr>
        <p:spPr/>
        <p:txBody>
          <a:bodyPr/>
          <a:lstStyle/>
          <a:p>
            <a:r>
              <a:rPr lang="en-US" dirty="0"/>
              <a:t>MARAE</a:t>
            </a:r>
            <a:br>
              <a:rPr lang="en-US" dirty="0"/>
            </a:br>
            <a:endParaRPr lang="en-US" dirty="0"/>
          </a:p>
        </p:txBody>
      </p:sp>
      <p:sp>
        <p:nvSpPr>
          <p:cNvPr id="3" name="Subtitle 2">
            <a:extLst>
              <a:ext uri="{FF2B5EF4-FFF2-40B4-BE49-F238E27FC236}">
                <a16:creationId xmlns:a16="http://schemas.microsoft.com/office/drawing/2014/main" id="{A10495C7-CC40-A8D1-9669-EB9FE9BDAFD0}"/>
              </a:ext>
            </a:extLst>
          </p:cNvPr>
          <p:cNvSpPr>
            <a:spLocks noGrp="1"/>
          </p:cNvSpPr>
          <p:nvPr>
            <p:ph type="subTitle" idx="1"/>
          </p:nvPr>
        </p:nvSpPr>
        <p:spPr/>
        <p:txBody>
          <a:bodyPr>
            <a:normAutofit fontScale="92500" lnSpcReduction="20000"/>
          </a:bodyPr>
          <a:lstStyle/>
          <a:p>
            <a:pPr marL="0" indent="0">
              <a:buNone/>
            </a:pPr>
            <a:r>
              <a:rPr lang="en-US" b="1" dirty="0">
                <a:solidFill>
                  <a:schemeClr val="tx2">
                    <a:lumMod val="25000"/>
                    <a:lumOff val="75000"/>
                  </a:schemeClr>
                </a:solidFill>
              </a:rPr>
              <a:t>(verb) </a:t>
            </a:r>
            <a:r>
              <a:rPr lang="en-US" dirty="0"/>
              <a:t>to be generous, hospitable.</a:t>
            </a:r>
          </a:p>
          <a:p>
            <a:pPr marL="0" indent="0">
              <a:buNone/>
            </a:pPr>
            <a:endParaRPr lang="en-US" dirty="0"/>
          </a:p>
          <a:p>
            <a:pPr marL="0" indent="0">
              <a:buNone/>
            </a:pPr>
            <a:r>
              <a:rPr lang="en-US" b="1" dirty="0">
                <a:solidFill>
                  <a:schemeClr val="tx2">
                    <a:lumMod val="25000"/>
                    <a:lumOff val="75000"/>
                  </a:schemeClr>
                </a:solidFill>
              </a:rPr>
              <a:t>(noun) </a:t>
            </a:r>
            <a:r>
              <a:rPr lang="en-US" dirty="0"/>
              <a:t>courtyard - the open area in front of the wharenui, where formal greetings and discussions take place. Often also used to include the complex of buildings around the marae.</a:t>
            </a:r>
          </a:p>
          <a:p>
            <a:endParaRPr lang="en-US" dirty="0"/>
          </a:p>
        </p:txBody>
      </p:sp>
    </p:spTree>
    <p:extLst>
      <p:ext uri="{BB962C8B-B14F-4D97-AF65-F5344CB8AC3E}">
        <p14:creationId xmlns:p14="http://schemas.microsoft.com/office/powerpoint/2010/main" val="63078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033" name="Picture 1032">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035" name="Rectangle 1034">
            <a:extLst>
              <a:ext uri="{FF2B5EF4-FFF2-40B4-BE49-F238E27FC236}">
                <a16:creationId xmlns:a16="http://schemas.microsoft.com/office/drawing/2014/main" id="{EB614023-3F38-44EB-8ABB-B52E5B9E2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037" name="Rectangle 1036">
            <a:extLst>
              <a:ext uri="{FF2B5EF4-FFF2-40B4-BE49-F238E27FC236}">
                <a16:creationId xmlns:a16="http://schemas.microsoft.com/office/drawing/2014/main" id="{8C5F9310-ED3E-45B9-9D97-AC0F2C8900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026" name="Picture 2" descr="Tiada huraian foto disediakan.">
            <a:extLst>
              <a:ext uri="{FF2B5EF4-FFF2-40B4-BE49-F238E27FC236}">
                <a16:creationId xmlns:a16="http://schemas.microsoft.com/office/drawing/2014/main" id="{D0630160-0A2E-70A0-DE85-1FF5FF59C2D2}"/>
              </a:ext>
            </a:extLst>
          </p:cNvPr>
          <p:cNvPicPr>
            <a:picLocks noGrp="1" noChangeAspect="1" noChangeArrowheads="1"/>
          </p:cNvPicPr>
          <p:nvPr>
            <p:ph idx="1"/>
          </p:nvPr>
        </p:nvPicPr>
        <p:blipFill>
          <a:blip r:embed="rId3">
            <a:alphaModFix/>
            <a:extLst>
              <a:ext uri="{28A0092B-C50C-407E-A947-70E740481C1C}">
                <a14:useLocalDpi xmlns:a14="http://schemas.microsoft.com/office/drawing/2010/main" val="0"/>
              </a:ext>
            </a:extLst>
          </a:blip>
          <a:srcRect t="10006" b="15009"/>
          <a:stretch/>
        </p:blipFill>
        <p:spPr bwMode="auto">
          <a:xfrm>
            <a:off x="20" y="1376"/>
            <a:ext cx="12191980" cy="6856624"/>
          </a:xfrm>
          <a:prstGeom prst="rect">
            <a:avLst/>
          </a:prstGeom>
          <a:noFill/>
          <a:extLst>
            <a:ext uri="{909E8E84-426E-40DD-AFC4-6F175D3DCCD1}">
              <a14:hiddenFill xmlns:a14="http://schemas.microsoft.com/office/drawing/2010/main">
                <a:solidFill>
                  <a:srgbClr val="FFFFFF"/>
                </a:solidFill>
              </a14:hiddenFill>
            </a:ext>
          </a:extLst>
        </p:spPr>
      </p:pic>
      <p:sp>
        <p:nvSpPr>
          <p:cNvPr id="1039" name="Rectangle 1038">
            <a:extLst>
              <a:ext uri="{FF2B5EF4-FFF2-40B4-BE49-F238E27FC236}">
                <a16:creationId xmlns:a16="http://schemas.microsoft.com/office/drawing/2014/main" id="{8D2A0DB3-EF43-4032-9B27-954E12CCB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07" y="3124261"/>
            <a:ext cx="12188952" cy="3732362"/>
          </a:xfrm>
          <a:prstGeom prst="rect">
            <a:avLst/>
          </a:prstGeom>
          <a:gradFill>
            <a:gsLst>
              <a:gs pos="100000">
                <a:schemeClr val="tx1">
                  <a:alpha val="0"/>
                </a:schemeClr>
              </a:gs>
              <a:gs pos="0">
                <a:schemeClr val="tx1"/>
              </a:gs>
              <a:gs pos="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D55436-0914-72A7-57CA-CBD34664BCCD}"/>
              </a:ext>
            </a:extLst>
          </p:cNvPr>
          <p:cNvSpPr>
            <a:spLocks noGrp="1"/>
          </p:cNvSpPr>
          <p:nvPr>
            <p:ph type="title"/>
          </p:nvPr>
        </p:nvSpPr>
        <p:spPr>
          <a:xfrm>
            <a:off x="996275" y="3523512"/>
            <a:ext cx="6198566" cy="2603208"/>
          </a:xfrm>
        </p:spPr>
        <p:txBody>
          <a:bodyPr vert="horz" lIns="91440" tIns="45720" rIns="91440" bIns="45720" rtlCol="0" anchor="b">
            <a:normAutofit/>
          </a:bodyPr>
          <a:lstStyle/>
          <a:p>
            <a:r>
              <a:rPr lang="en-US" sz="5400">
                <a:solidFill>
                  <a:srgbClr val="FFFFFF"/>
                </a:solidFill>
              </a:rPr>
              <a:t>Hahuru Marae - Onepu</a:t>
            </a:r>
          </a:p>
        </p:txBody>
      </p:sp>
    </p:spTree>
    <p:extLst>
      <p:ext uri="{BB962C8B-B14F-4D97-AF65-F5344CB8AC3E}">
        <p14:creationId xmlns:p14="http://schemas.microsoft.com/office/powerpoint/2010/main" val="4163252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5" name="Content Placeholder 4" descr="A long shot of a building&#10;&#10;AI-generated content may be incorrect.">
            <a:extLst>
              <a:ext uri="{FF2B5EF4-FFF2-40B4-BE49-F238E27FC236}">
                <a16:creationId xmlns:a16="http://schemas.microsoft.com/office/drawing/2014/main" id="{DFA7D5EC-5E3C-5EC2-B35F-B41F9B2BD0F0}"/>
              </a:ext>
            </a:extLst>
          </p:cNvPr>
          <p:cNvPicPr>
            <a:picLocks noChangeAspect="1"/>
          </p:cNvPicPr>
          <p:nvPr/>
        </p:nvPicPr>
        <p:blipFill>
          <a:blip r:embed="rId3">
            <a:extLst>
              <a:ext uri="{837473B0-CC2E-450A-ABE3-18F120FF3D39}">
                <a1611:picAttrSrcUrl xmlns:a1611="http://schemas.microsoft.com/office/drawing/2016/11/main" r:id="rId4"/>
              </a:ext>
            </a:extLst>
          </a:blip>
          <a:srcRect l="4647" r="5809" b="1"/>
          <a:stretch/>
        </p:blipFill>
        <p:spPr>
          <a:xfrm>
            <a:off x="3048" y="10"/>
            <a:ext cx="6195372" cy="4618233"/>
          </a:xfrm>
          <a:prstGeom prst="rect">
            <a:avLst/>
          </a:prstGeom>
        </p:spPr>
      </p:pic>
      <p:sp>
        <p:nvSpPr>
          <p:cNvPr id="17" name="Rectangle 16">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02877"/>
            <a:ext cx="12192000" cy="226733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9" name="Rectangle 18">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5" y="4596020"/>
            <a:ext cx="12191999" cy="2274195"/>
          </a:xfrm>
          <a:prstGeom prst="rect">
            <a:avLst/>
          </a:prstGeom>
          <a:blipFill dpi="0" rotWithShape="1">
            <a:blip r:embed="rId5">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A97B691-8F81-0411-8492-C6650078BFEF}"/>
              </a:ext>
            </a:extLst>
          </p:cNvPr>
          <p:cNvSpPr>
            <a:spLocks noGrp="1"/>
          </p:cNvSpPr>
          <p:nvPr>
            <p:ph type="title"/>
          </p:nvPr>
        </p:nvSpPr>
        <p:spPr>
          <a:xfrm>
            <a:off x="838200" y="4876800"/>
            <a:ext cx="10003218" cy="1219200"/>
          </a:xfrm>
        </p:spPr>
        <p:txBody>
          <a:bodyPr>
            <a:normAutofit/>
          </a:bodyPr>
          <a:lstStyle/>
          <a:p>
            <a:r>
              <a:rPr lang="en-AU" sz="4400" kern="100" dirty="0">
                <a:effectLst/>
                <a:latin typeface="Aptos" panose="020B0004020202020204" pitchFamily="34" charset="0"/>
                <a:ea typeface="Aptos" panose="020B0004020202020204" pitchFamily="34" charset="0"/>
                <a:cs typeface="Times New Roman" panose="02020603050405020304" pitchFamily="18" charset="0"/>
              </a:rPr>
              <a:t>Pōwhiri</a:t>
            </a:r>
            <a:endParaRPr lang="en-US" dirty="0"/>
          </a:p>
        </p:txBody>
      </p:sp>
      <p:sp>
        <p:nvSpPr>
          <p:cNvPr id="10" name="Content Placeholder 9">
            <a:extLst>
              <a:ext uri="{FF2B5EF4-FFF2-40B4-BE49-F238E27FC236}">
                <a16:creationId xmlns:a16="http://schemas.microsoft.com/office/drawing/2014/main" id="{E631EBEB-4A77-4EC7-152A-0BDBDECB0A12}"/>
              </a:ext>
            </a:extLst>
          </p:cNvPr>
          <p:cNvSpPr>
            <a:spLocks noGrp="1"/>
          </p:cNvSpPr>
          <p:nvPr>
            <p:ph idx="1"/>
          </p:nvPr>
        </p:nvSpPr>
        <p:spPr>
          <a:xfrm>
            <a:off x="6553200" y="399684"/>
            <a:ext cx="5173362" cy="3935986"/>
          </a:xfrm>
        </p:spPr>
        <p:txBody>
          <a:bodyPr anchor="ctr">
            <a:normAutofit/>
          </a:bodyPr>
          <a:lstStyle/>
          <a:p>
            <a:pPr marL="342900" lvl="0" indent="-342900">
              <a:buFont typeface="Symbol" pitchFamily="2" charset="2"/>
              <a:buChar char=""/>
            </a:pP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Karanga – to call</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Wero – Challenge</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Whaikōrero – Formal speech</a:t>
            </a:r>
          </a:p>
          <a:p>
            <a:pPr marL="342900" lvl="0" indent="-342900">
              <a:buFont typeface="Symbol" pitchFamily="2" charset="2"/>
              <a:buChar char=""/>
            </a:pP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Waiata – Song, to sing</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AU"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Harirū</a:t>
            </a: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Hongi – shaking of hands, touching of noses </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AU"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Hākari</a:t>
            </a: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Feast</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AU"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Mihimihi</a:t>
            </a: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Introductory speeches, greeting</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Symbol" pitchFamily="2" charset="2"/>
              <a:buChar char=""/>
            </a:pPr>
            <a:r>
              <a:rPr lang="en-AU"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Poroporoaki</a:t>
            </a:r>
            <a:r>
              <a:rPr lang="en-AU"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formal farewell (graduation)</a:t>
            </a:r>
            <a:endParaRPr lang="en-NZ"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ED75238-EEDB-3275-A9C7-1727881D0999}"/>
              </a:ext>
            </a:extLst>
          </p:cNvPr>
          <p:cNvSpPr txBox="1"/>
          <p:nvPr/>
        </p:nvSpPr>
        <p:spPr>
          <a:xfrm>
            <a:off x="3734284" y="4418188"/>
            <a:ext cx="2464136"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s://justinsomnia.org/2010/10/pohutu-in-action/">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tooltip="https://creativecommons.org/licenses/by/3.0/">
                  <a:extLst>
                    <a:ext uri="{A12FA001-AC4F-418D-AE19-62706E023703}">
                      <ahyp:hlinkClr xmlns:ahyp="http://schemas.microsoft.com/office/drawing/2018/hyperlinkcolor" val="tx"/>
                    </a:ext>
                  </a:extLst>
                </a:hlinkClick>
              </a:rPr>
              <a:t>CC BY</a:t>
            </a:r>
            <a:endParaRPr lang="en-US" sz="700">
              <a:solidFill>
                <a:srgbClr val="FFFFFF"/>
              </a:solidFill>
            </a:endParaRPr>
          </a:p>
        </p:txBody>
      </p:sp>
    </p:spTree>
    <p:extLst>
      <p:ext uri="{BB962C8B-B14F-4D97-AF65-F5344CB8AC3E}">
        <p14:creationId xmlns:p14="http://schemas.microsoft.com/office/powerpoint/2010/main" val="3923414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CC3EE-D28E-EA44-E91D-708E4D520AC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0AADB9F-6D02-8D84-BC49-CCCACA93EB00}"/>
              </a:ext>
            </a:extLst>
          </p:cNvPr>
          <p:cNvSpPr>
            <a:spLocks noGrp="1"/>
          </p:cNvSpPr>
          <p:nvPr>
            <p:ph idx="1"/>
          </p:nvPr>
        </p:nvSpPr>
        <p:spPr/>
        <p:txBody>
          <a:bodyPr>
            <a:normAutofit/>
          </a:bodyPr>
          <a:lstStyle/>
          <a:p>
            <a:r>
              <a:rPr lang="en-US" sz="3200" dirty="0"/>
              <a:t>What various responsibilities and relationships have you witnessed on the marae today?</a:t>
            </a:r>
          </a:p>
          <a:p>
            <a:pPr marL="0" indent="0">
              <a:buNone/>
            </a:pPr>
            <a:endParaRPr lang="en-US" sz="2000" dirty="0"/>
          </a:p>
          <a:p>
            <a:r>
              <a:rPr lang="en-US" sz="3200" dirty="0"/>
              <a:t>What values are evident through the </a:t>
            </a:r>
            <a:r>
              <a:rPr lang="en-US" sz="3200" dirty="0" err="1"/>
              <a:t>powhiri</a:t>
            </a:r>
            <a:r>
              <a:rPr lang="en-US" sz="3200" dirty="0"/>
              <a:t> process?</a:t>
            </a:r>
          </a:p>
          <a:p>
            <a:pPr marL="0" indent="0">
              <a:buNone/>
            </a:pPr>
            <a:endParaRPr lang="en-US" sz="2000" dirty="0"/>
          </a:p>
          <a:p>
            <a:r>
              <a:rPr lang="en-US" sz="3200" dirty="0"/>
              <a:t>From the previous definitions, what aspects of whanaungatanga did you see?</a:t>
            </a:r>
          </a:p>
        </p:txBody>
      </p:sp>
    </p:spTree>
    <p:extLst>
      <p:ext uri="{BB962C8B-B14F-4D97-AF65-F5344CB8AC3E}">
        <p14:creationId xmlns:p14="http://schemas.microsoft.com/office/powerpoint/2010/main" val="752111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817FA-549A-7AE2-C90B-FD437753853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359796-BB06-38E2-F705-AFC8DAB00A0E}"/>
              </a:ext>
            </a:extLst>
          </p:cNvPr>
          <p:cNvSpPr>
            <a:spLocks noGrp="1"/>
          </p:cNvSpPr>
          <p:nvPr>
            <p:ph idx="1"/>
          </p:nvPr>
        </p:nvSpPr>
        <p:spPr>
          <a:xfrm>
            <a:off x="838200" y="2532993"/>
            <a:ext cx="10515600" cy="3612220"/>
          </a:xfrm>
        </p:spPr>
        <p:txBody>
          <a:bodyPr>
            <a:normAutofit/>
          </a:bodyPr>
          <a:lstStyle/>
          <a:p>
            <a:r>
              <a:rPr lang="en-US" sz="3600" dirty="0"/>
              <a:t>Why does this concept matter today?</a:t>
            </a:r>
          </a:p>
          <a:p>
            <a:pPr marL="0" indent="0">
              <a:buNone/>
            </a:pPr>
            <a:endParaRPr lang="en-US" sz="3600" dirty="0"/>
          </a:p>
          <a:p>
            <a:r>
              <a:rPr lang="en-US" sz="3600" dirty="0"/>
              <a:t>Where do we see whanaungatanga in Scripture?</a:t>
            </a:r>
          </a:p>
        </p:txBody>
      </p:sp>
    </p:spTree>
    <p:extLst>
      <p:ext uri="{BB962C8B-B14F-4D97-AF65-F5344CB8AC3E}">
        <p14:creationId xmlns:p14="http://schemas.microsoft.com/office/powerpoint/2010/main" val="1671366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7F48-73D0-E18B-E6A2-B4BC9F610C1B}"/>
              </a:ext>
            </a:extLst>
          </p:cNvPr>
          <p:cNvSpPr>
            <a:spLocks noGrp="1"/>
          </p:cNvSpPr>
          <p:nvPr>
            <p:ph type="title"/>
          </p:nvPr>
        </p:nvSpPr>
        <p:spPr/>
        <p:txBody>
          <a:bodyPr/>
          <a:lstStyle/>
          <a:p>
            <a:pPr algn="ctr"/>
            <a:r>
              <a:rPr lang="en-US" dirty="0"/>
              <a:t>Obstacles </a:t>
            </a:r>
            <a:r>
              <a:rPr lang="en-US" dirty="0">
                <a:solidFill>
                  <a:schemeClr val="tx2">
                    <a:lumMod val="50000"/>
                    <a:lumOff val="50000"/>
                  </a:schemeClr>
                </a:solidFill>
              </a:rPr>
              <a:t>&amp; Opportunities</a:t>
            </a:r>
          </a:p>
        </p:txBody>
      </p:sp>
      <p:sp>
        <p:nvSpPr>
          <p:cNvPr id="3" name="Content Placeholder 2">
            <a:extLst>
              <a:ext uri="{FF2B5EF4-FFF2-40B4-BE49-F238E27FC236}">
                <a16:creationId xmlns:a16="http://schemas.microsoft.com/office/drawing/2014/main" id="{E096F7DC-64E1-77E5-30D8-C6BAB15C4B70}"/>
              </a:ext>
            </a:extLst>
          </p:cNvPr>
          <p:cNvSpPr>
            <a:spLocks noGrp="1"/>
          </p:cNvSpPr>
          <p:nvPr>
            <p:ph sz="half" idx="1"/>
          </p:nvPr>
        </p:nvSpPr>
        <p:spPr>
          <a:xfrm>
            <a:off x="838200" y="2304715"/>
            <a:ext cx="10515599" cy="4187525"/>
          </a:xfrm>
        </p:spPr>
        <p:txBody>
          <a:bodyPr>
            <a:normAutofit/>
          </a:bodyPr>
          <a:lstStyle/>
          <a:p>
            <a:r>
              <a:rPr lang="en-US" sz="3200" dirty="0"/>
              <a:t>How can building whanaungatanga be challenging?</a:t>
            </a:r>
          </a:p>
          <a:p>
            <a:pPr marL="0" indent="0">
              <a:buNone/>
            </a:pPr>
            <a:endParaRPr lang="en-US" sz="2000" dirty="0"/>
          </a:p>
          <a:p>
            <a:r>
              <a:rPr lang="en-US" sz="3200" dirty="0"/>
              <a:t>What realities does it involve?</a:t>
            </a:r>
          </a:p>
          <a:p>
            <a:pPr marL="0" indent="0">
              <a:buNone/>
            </a:pPr>
            <a:endParaRPr lang="en-US" sz="2000" dirty="0"/>
          </a:p>
          <a:p>
            <a:r>
              <a:rPr lang="en-US" sz="3200" dirty="0"/>
              <a:t>Where does the responsibility lie?</a:t>
            </a:r>
          </a:p>
        </p:txBody>
      </p:sp>
    </p:spTree>
    <p:extLst>
      <p:ext uri="{BB962C8B-B14F-4D97-AF65-F5344CB8AC3E}">
        <p14:creationId xmlns:p14="http://schemas.microsoft.com/office/powerpoint/2010/main" val="2846939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1C73C-2D86-48C0-EF3D-1A973D57DB2C}"/>
              </a:ext>
            </a:extLst>
          </p:cNvPr>
          <p:cNvSpPr>
            <a:spLocks noGrp="1"/>
          </p:cNvSpPr>
          <p:nvPr>
            <p:ph type="title"/>
          </p:nvPr>
        </p:nvSpPr>
        <p:spPr/>
        <p:txBody>
          <a:bodyPr/>
          <a:lstStyle/>
          <a:p>
            <a:pPr algn="ctr"/>
            <a:r>
              <a:rPr lang="en-US" dirty="0">
                <a:solidFill>
                  <a:schemeClr val="tx2">
                    <a:lumMod val="50000"/>
                    <a:lumOff val="50000"/>
                  </a:schemeClr>
                </a:solidFill>
              </a:rPr>
              <a:t>Obstacles</a:t>
            </a:r>
            <a:r>
              <a:rPr lang="en-US" dirty="0"/>
              <a:t> </a:t>
            </a:r>
            <a:r>
              <a:rPr lang="en-US" dirty="0">
                <a:solidFill>
                  <a:schemeClr val="tx2">
                    <a:lumMod val="50000"/>
                    <a:lumOff val="50000"/>
                  </a:schemeClr>
                </a:solidFill>
              </a:rPr>
              <a:t>&amp; </a:t>
            </a:r>
            <a:r>
              <a:rPr lang="en-US" dirty="0"/>
              <a:t>Opportunities</a:t>
            </a:r>
          </a:p>
        </p:txBody>
      </p:sp>
      <p:sp>
        <p:nvSpPr>
          <p:cNvPr id="4" name="Content Placeholder 3">
            <a:extLst>
              <a:ext uri="{FF2B5EF4-FFF2-40B4-BE49-F238E27FC236}">
                <a16:creationId xmlns:a16="http://schemas.microsoft.com/office/drawing/2014/main" id="{9FD81F96-39B6-1E6F-EC02-42BAB7493C46}"/>
              </a:ext>
            </a:extLst>
          </p:cNvPr>
          <p:cNvSpPr>
            <a:spLocks noGrp="1"/>
          </p:cNvSpPr>
          <p:nvPr>
            <p:ph idx="1"/>
          </p:nvPr>
        </p:nvSpPr>
        <p:spPr>
          <a:xfrm>
            <a:off x="838200" y="1691324"/>
            <a:ext cx="10515600" cy="4453890"/>
          </a:xfrm>
        </p:spPr>
        <p:txBody>
          <a:bodyPr>
            <a:normAutofit fontScale="92500" lnSpcReduction="10000"/>
          </a:bodyPr>
          <a:lstStyle/>
          <a:p>
            <a:r>
              <a:rPr lang="en-US" sz="3200" dirty="0"/>
              <a:t>What are the small/big changes that need to take place for whanaungatanga to be enriched… </a:t>
            </a:r>
          </a:p>
          <a:p>
            <a:pPr lvl="1"/>
            <a:r>
              <a:rPr lang="en-US" sz="2800" dirty="0"/>
              <a:t>In/with our churches?</a:t>
            </a:r>
          </a:p>
          <a:p>
            <a:pPr lvl="1"/>
            <a:r>
              <a:rPr lang="en-US" sz="2800" dirty="0"/>
              <a:t>In/with our communities?</a:t>
            </a:r>
          </a:p>
          <a:p>
            <a:pPr marL="457200" lvl="1" indent="0">
              <a:buNone/>
            </a:pPr>
            <a:endParaRPr lang="en-US" sz="2000" dirty="0"/>
          </a:p>
          <a:p>
            <a:r>
              <a:rPr lang="en-US" sz="3200" dirty="0"/>
              <a:t>Who/what do we need to include in the process?</a:t>
            </a:r>
          </a:p>
          <a:p>
            <a:pPr marL="0" indent="0">
              <a:buNone/>
            </a:pPr>
            <a:endParaRPr lang="en-US" sz="2000" dirty="0"/>
          </a:p>
          <a:p>
            <a:r>
              <a:rPr lang="en-US" sz="3200" dirty="0"/>
              <a:t>Describe a church/community where whanaungatanga is a lived reality?</a:t>
            </a:r>
          </a:p>
        </p:txBody>
      </p:sp>
    </p:spTree>
    <p:extLst>
      <p:ext uri="{BB962C8B-B14F-4D97-AF65-F5344CB8AC3E}">
        <p14:creationId xmlns:p14="http://schemas.microsoft.com/office/powerpoint/2010/main" val="2899071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7EC14-AACF-AD6E-5EE6-4F75914A21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2AF0F0-49B5-1558-8D27-22AE139226C0}"/>
              </a:ext>
            </a:extLst>
          </p:cNvPr>
          <p:cNvSpPr>
            <a:spLocks noGrp="1"/>
          </p:cNvSpPr>
          <p:nvPr>
            <p:ph type="title"/>
          </p:nvPr>
        </p:nvSpPr>
        <p:spPr>
          <a:xfrm>
            <a:off x="838200" y="1364243"/>
            <a:ext cx="10515600" cy="1325563"/>
          </a:xfrm>
        </p:spPr>
        <p:txBody>
          <a:bodyPr>
            <a:normAutofit/>
          </a:bodyPr>
          <a:lstStyle/>
          <a:p>
            <a:pPr algn="ctr"/>
            <a:r>
              <a:rPr lang="en-US" sz="5400" dirty="0"/>
              <a:t>BIG QUESTIONS:</a:t>
            </a:r>
          </a:p>
        </p:txBody>
      </p:sp>
      <p:sp>
        <p:nvSpPr>
          <p:cNvPr id="4" name="Content Placeholder 3">
            <a:extLst>
              <a:ext uri="{FF2B5EF4-FFF2-40B4-BE49-F238E27FC236}">
                <a16:creationId xmlns:a16="http://schemas.microsoft.com/office/drawing/2014/main" id="{828CDB76-1FEA-B1A5-1D2F-15CA9934E33F}"/>
              </a:ext>
            </a:extLst>
          </p:cNvPr>
          <p:cNvSpPr>
            <a:spLocks noGrp="1"/>
          </p:cNvSpPr>
          <p:nvPr>
            <p:ph idx="1"/>
          </p:nvPr>
        </p:nvSpPr>
        <p:spPr>
          <a:xfrm>
            <a:off x="838200" y="2396358"/>
            <a:ext cx="10515600" cy="3864469"/>
          </a:xfrm>
        </p:spPr>
        <p:txBody>
          <a:bodyPr>
            <a:normAutofit/>
          </a:bodyPr>
          <a:lstStyle/>
          <a:p>
            <a:pPr marL="0" indent="0">
              <a:buNone/>
            </a:pPr>
            <a:endParaRPr lang="en-US" sz="3200" dirty="0"/>
          </a:p>
          <a:p>
            <a:pPr marL="0" indent="0" algn="ctr">
              <a:buNone/>
            </a:pPr>
            <a:r>
              <a:rPr lang="en-US" sz="4800" i="1" dirty="0"/>
              <a:t>Where does whanaungatanga </a:t>
            </a:r>
            <a:r>
              <a:rPr lang="en-US" sz="4800" b="1" i="1" dirty="0"/>
              <a:t>start</a:t>
            </a:r>
            <a:r>
              <a:rPr lang="en-US" sz="4800" i="1" dirty="0"/>
              <a:t>?</a:t>
            </a:r>
          </a:p>
          <a:p>
            <a:pPr marL="0" indent="0" algn="ctr">
              <a:buNone/>
            </a:pPr>
            <a:endParaRPr lang="en-US" sz="2000" i="1" dirty="0"/>
          </a:p>
          <a:p>
            <a:pPr marL="0" indent="0" algn="ctr">
              <a:buNone/>
            </a:pPr>
            <a:r>
              <a:rPr lang="en-US" sz="4800" i="1" dirty="0"/>
              <a:t>What is your </a:t>
            </a:r>
            <a:r>
              <a:rPr lang="en-US" sz="4800" b="1" i="1" dirty="0"/>
              <a:t>next</a:t>
            </a:r>
            <a:r>
              <a:rPr lang="en-US" sz="4800" i="1" dirty="0"/>
              <a:t> step?</a:t>
            </a:r>
            <a:endParaRPr lang="en-US" sz="3600" i="1" dirty="0"/>
          </a:p>
        </p:txBody>
      </p:sp>
    </p:spTree>
    <p:extLst>
      <p:ext uri="{BB962C8B-B14F-4D97-AF65-F5344CB8AC3E}">
        <p14:creationId xmlns:p14="http://schemas.microsoft.com/office/powerpoint/2010/main" val="1539152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99214-64C6-858B-47B6-646715356C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AAE09B-C6AE-FEC7-83D1-65D7E73B4B4B}"/>
              </a:ext>
            </a:extLst>
          </p:cNvPr>
          <p:cNvSpPr>
            <a:spLocks noGrp="1"/>
          </p:cNvSpPr>
          <p:nvPr>
            <p:ph type="title"/>
          </p:nvPr>
        </p:nvSpPr>
        <p:spPr>
          <a:xfrm>
            <a:off x="838200" y="365760"/>
            <a:ext cx="10515600" cy="6035040"/>
          </a:xfrm>
        </p:spPr>
        <p:txBody>
          <a:bodyPr/>
          <a:lstStyle/>
          <a:p>
            <a:pPr algn="ctr"/>
            <a:r>
              <a:rPr lang="en-NZ" sz="6000" dirty="0">
                <a:effectLst/>
              </a:rPr>
              <a:t>“</a:t>
            </a:r>
            <a:r>
              <a:rPr lang="en-NZ" sz="6000" dirty="0" err="1">
                <a:effectLst/>
              </a:rPr>
              <a:t>Whītiki</a:t>
            </a:r>
            <a:r>
              <a:rPr lang="en-NZ" sz="6000" dirty="0">
                <a:effectLst/>
              </a:rPr>
              <a:t> </a:t>
            </a:r>
            <a:r>
              <a:rPr lang="en-NZ" sz="6000" dirty="0" err="1">
                <a:effectLst/>
              </a:rPr>
              <a:t>te</a:t>
            </a:r>
            <a:r>
              <a:rPr lang="en-NZ" sz="6000" dirty="0">
                <a:effectLst/>
              </a:rPr>
              <a:t> </a:t>
            </a:r>
            <a:r>
              <a:rPr lang="en-NZ" sz="6000" dirty="0" err="1">
                <a:effectLst/>
              </a:rPr>
              <a:t>tangata</a:t>
            </a:r>
            <a:r>
              <a:rPr lang="en-NZ" sz="6000" dirty="0"/>
              <a:t>,</a:t>
            </a:r>
            <a:br>
              <a:rPr lang="en-NZ" sz="6000" dirty="0">
                <a:effectLst/>
              </a:rPr>
            </a:br>
            <a:r>
              <a:rPr lang="en-NZ" sz="6000" dirty="0">
                <a:effectLst/>
              </a:rPr>
              <a:t>Mārama </a:t>
            </a:r>
            <a:r>
              <a:rPr lang="en-NZ" sz="6000" dirty="0" err="1">
                <a:effectLst/>
              </a:rPr>
              <a:t>te</a:t>
            </a:r>
            <a:r>
              <a:rPr lang="en-NZ" sz="6000" dirty="0">
                <a:effectLst/>
              </a:rPr>
              <a:t> </a:t>
            </a:r>
            <a:r>
              <a:rPr lang="en-NZ" sz="6000" dirty="0" err="1">
                <a:effectLst/>
              </a:rPr>
              <a:t>kitea</a:t>
            </a:r>
            <a:r>
              <a:rPr lang="en-NZ" sz="6000" dirty="0"/>
              <a:t>.”</a:t>
            </a:r>
            <a:br>
              <a:rPr lang="en-NZ" sz="6000" dirty="0">
                <a:solidFill>
                  <a:srgbClr val="F2FCFC"/>
                </a:solidFill>
              </a:rPr>
            </a:br>
            <a:br>
              <a:rPr lang="en-NZ" sz="1200" b="1" dirty="0">
                <a:solidFill>
                  <a:srgbClr val="F2FCFC"/>
                </a:solidFill>
                <a:effectLst/>
              </a:rPr>
            </a:br>
            <a:r>
              <a:rPr lang="en-NZ" sz="5400" b="0" dirty="0">
                <a:solidFill>
                  <a:schemeClr val="tx2">
                    <a:lumMod val="25000"/>
                    <a:lumOff val="75000"/>
                  </a:schemeClr>
                </a:solidFill>
                <a:effectLst/>
              </a:rPr>
              <a:t>The tighter the bond, </a:t>
            </a:r>
            <a:br>
              <a:rPr lang="en-NZ" sz="5400" b="0" dirty="0">
                <a:solidFill>
                  <a:schemeClr val="tx2">
                    <a:lumMod val="25000"/>
                    <a:lumOff val="75000"/>
                  </a:schemeClr>
                </a:solidFill>
                <a:effectLst/>
              </a:rPr>
            </a:br>
            <a:r>
              <a:rPr lang="en-NZ" sz="5400" b="0" dirty="0">
                <a:solidFill>
                  <a:schemeClr val="tx2">
                    <a:lumMod val="25000"/>
                    <a:lumOff val="75000"/>
                  </a:schemeClr>
                </a:solidFill>
                <a:effectLst/>
              </a:rPr>
              <a:t>the brighter the light </a:t>
            </a:r>
            <a:endParaRPr lang="en-US" b="0" dirty="0">
              <a:solidFill>
                <a:schemeClr val="tx2">
                  <a:lumMod val="25000"/>
                  <a:lumOff val="75000"/>
                </a:schemeClr>
              </a:solidFill>
            </a:endParaRPr>
          </a:p>
        </p:txBody>
      </p:sp>
    </p:spTree>
    <p:extLst>
      <p:ext uri="{BB962C8B-B14F-4D97-AF65-F5344CB8AC3E}">
        <p14:creationId xmlns:p14="http://schemas.microsoft.com/office/powerpoint/2010/main" val="314942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0038-FEFD-5864-CCB2-BF99C908008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67C7029-F45E-66B9-1043-BF7579845374}"/>
              </a:ext>
            </a:extLst>
          </p:cNvPr>
          <p:cNvSpPr>
            <a:spLocks noGrp="1"/>
          </p:cNvSpPr>
          <p:nvPr>
            <p:ph idx="1"/>
          </p:nvPr>
        </p:nvSpPr>
        <p:spPr>
          <a:xfrm>
            <a:off x="838200" y="2296477"/>
            <a:ext cx="10515600" cy="4195763"/>
          </a:xfrm>
        </p:spPr>
        <p:txBody>
          <a:bodyPr/>
          <a:lstStyle/>
          <a:p>
            <a:pPr marL="0" indent="0">
              <a:buNone/>
            </a:pPr>
            <a:r>
              <a:rPr lang="en-US" sz="3200" i="1" dirty="0"/>
              <a:t>Our starting place is what we share…</a:t>
            </a:r>
          </a:p>
          <a:p>
            <a:pPr marL="0" indent="0">
              <a:buNone/>
            </a:pPr>
            <a:endParaRPr lang="en-US" dirty="0"/>
          </a:p>
          <a:p>
            <a:r>
              <a:rPr lang="en-US" sz="3600" dirty="0"/>
              <a:t>As a group, discover as many things as possible that you all have in common or share a link to. </a:t>
            </a:r>
          </a:p>
        </p:txBody>
      </p:sp>
    </p:spTree>
    <p:extLst>
      <p:ext uri="{BB962C8B-B14F-4D97-AF65-F5344CB8AC3E}">
        <p14:creationId xmlns:p14="http://schemas.microsoft.com/office/powerpoint/2010/main" val="1204875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F0BB5-4FB9-F37B-0FF0-B70B7D55E56D}"/>
              </a:ext>
            </a:extLst>
          </p:cNvPr>
          <p:cNvSpPr>
            <a:spLocks noGrp="1"/>
          </p:cNvSpPr>
          <p:nvPr>
            <p:ph type="title"/>
          </p:nvPr>
        </p:nvSpPr>
        <p:spPr>
          <a:xfrm>
            <a:off x="838200" y="365760"/>
            <a:ext cx="10515600" cy="6035040"/>
          </a:xfrm>
        </p:spPr>
        <p:txBody>
          <a:bodyPr>
            <a:normAutofit/>
          </a:bodyPr>
          <a:lstStyle/>
          <a:p>
            <a:pPr algn="ctr"/>
            <a:r>
              <a:rPr lang="en-NZ" sz="6000" dirty="0">
                <a:effectLst/>
              </a:rPr>
              <a:t>“</a:t>
            </a:r>
            <a:r>
              <a:rPr lang="en-NZ" sz="6000" dirty="0" err="1">
                <a:effectLst/>
              </a:rPr>
              <a:t>Whītiki</a:t>
            </a:r>
            <a:r>
              <a:rPr lang="en-NZ" sz="6000" dirty="0">
                <a:effectLst/>
              </a:rPr>
              <a:t> </a:t>
            </a:r>
            <a:r>
              <a:rPr lang="en-NZ" sz="6000" dirty="0" err="1">
                <a:effectLst/>
              </a:rPr>
              <a:t>te</a:t>
            </a:r>
            <a:r>
              <a:rPr lang="en-NZ" sz="6000" dirty="0">
                <a:effectLst/>
              </a:rPr>
              <a:t> </a:t>
            </a:r>
            <a:r>
              <a:rPr lang="en-NZ" sz="6000" dirty="0" err="1">
                <a:effectLst/>
              </a:rPr>
              <a:t>tangata</a:t>
            </a:r>
            <a:r>
              <a:rPr lang="en-NZ" sz="6000" dirty="0"/>
              <a:t>,</a:t>
            </a:r>
            <a:br>
              <a:rPr lang="en-NZ" sz="6000" dirty="0">
                <a:effectLst/>
              </a:rPr>
            </a:br>
            <a:r>
              <a:rPr lang="en-NZ" sz="6000" dirty="0">
                <a:effectLst/>
              </a:rPr>
              <a:t>Mārama </a:t>
            </a:r>
            <a:r>
              <a:rPr lang="en-NZ" sz="6000" dirty="0" err="1">
                <a:effectLst/>
              </a:rPr>
              <a:t>te</a:t>
            </a:r>
            <a:r>
              <a:rPr lang="en-NZ" sz="6000" dirty="0">
                <a:effectLst/>
              </a:rPr>
              <a:t> </a:t>
            </a:r>
            <a:r>
              <a:rPr lang="en-NZ" sz="6000" dirty="0" err="1">
                <a:effectLst/>
              </a:rPr>
              <a:t>kitea</a:t>
            </a:r>
            <a:r>
              <a:rPr lang="en-NZ" sz="6000" dirty="0"/>
              <a:t>.”</a:t>
            </a:r>
            <a:br>
              <a:rPr lang="en-NZ" sz="6000" dirty="0">
                <a:solidFill>
                  <a:srgbClr val="F2FCFC"/>
                </a:solidFill>
              </a:rPr>
            </a:br>
            <a:br>
              <a:rPr lang="en-NZ" sz="1200" b="1" dirty="0">
                <a:solidFill>
                  <a:srgbClr val="F2FCFC"/>
                </a:solidFill>
                <a:effectLst/>
              </a:rPr>
            </a:br>
            <a:r>
              <a:rPr lang="en-NZ" sz="5400" b="0" dirty="0">
                <a:solidFill>
                  <a:schemeClr val="tx2">
                    <a:lumMod val="25000"/>
                    <a:lumOff val="75000"/>
                  </a:schemeClr>
                </a:solidFill>
                <a:effectLst/>
              </a:rPr>
              <a:t>The tighter the bond, </a:t>
            </a:r>
            <a:br>
              <a:rPr lang="en-NZ" sz="5400" b="0" dirty="0">
                <a:solidFill>
                  <a:schemeClr val="tx2">
                    <a:lumMod val="25000"/>
                    <a:lumOff val="75000"/>
                  </a:schemeClr>
                </a:solidFill>
                <a:effectLst/>
              </a:rPr>
            </a:br>
            <a:r>
              <a:rPr lang="en-NZ" sz="5400" b="0" dirty="0">
                <a:solidFill>
                  <a:schemeClr val="tx2">
                    <a:lumMod val="25000"/>
                    <a:lumOff val="75000"/>
                  </a:schemeClr>
                </a:solidFill>
                <a:effectLst/>
              </a:rPr>
              <a:t>the brighter the light.</a:t>
            </a:r>
            <a:br>
              <a:rPr lang="en-NZ" sz="5400" b="0" dirty="0">
                <a:solidFill>
                  <a:srgbClr val="CCF4FC"/>
                </a:solidFill>
                <a:effectLst/>
              </a:rPr>
            </a:br>
            <a:br>
              <a:rPr lang="en-NZ" sz="1200" b="0" dirty="0">
                <a:solidFill>
                  <a:srgbClr val="CCF4FC"/>
                </a:solidFill>
                <a:effectLst/>
              </a:rPr>
            </a:br>
            <a:endParaRPr lang="en-US" sz="1200" b="0" dirty="0"/>
          </a:p>
        </p:txBody>
      </p:sp>
    </p:spTree>
    <p:extLst>
      <p:ext uri="{BB962C8B-B14F-4D97-AF65-F5344CB8AC3E}">
        <p14:creationId xmlns:p14="http://schemas.microsoft.com/office/powerpoint/2010/main" val="46860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7609-7210-260B-B0F1-342255937F76}"/>
              </a:ext>
            </a:extLst>
          </p:cNvPr>
          <p:cNvSpPr>
            <a:spLocks noGrp="1"/>
          </p:cNvSpPr>
          <p:nvPr>
            <p:ph type="title"/>
          </p:nvPr>
        </p:nvSpPr>
        <p:spPr>
          <a:xfrm>
            <a:off x="924697" y="2766218"/>
            <a:ext cx="10515600" cy="1325563"/>
          </a:xfrm>
        </p:spPr>
        <p:txBody>
          <a:bodyPr/>
          <a:lstStyle/>
          <a:p>
            <a:pPr algn="ctr"/>
            <a:r>
              <a:rPr lang="en-US" dirty="0"/>
              <a:t>What is WHANAU</a:t>
            </a:r>
            <a:r>
              <a:rPr lang="en-US" dirty="0">
                <a:solidFill>
                  <a:schemeClr val="tx2">
                    <a:lumMod val="25000"/>
                    <a:lumOff val="75000"/>
                  </a:schemeClr>
                </a:solidFill>
              </a:rPr>
              <a:t>NGATANGA</a:t>
            </a:r>
            <a:r>
              <a:rPr lang="en-US" dirty="0"/>
              <a:t>?</a:t>
            </a:r>
          </a:p>
        </p:txBody>
      </p:sp>
    </p:spTree>
    <p:extLst>
      <p:ext uri="{BB962C8B-B14F-4D97-AF65-F5344CB8AC3E}">
        <p14:creationId xmlns:p14="http://schemas.microsoft.com/office/powerpoint/2010/main" val="249903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FDFFC2-CA40-8E58-9E81-44BAD561C065}"/>
              </a:ext>
            </a:extLst>
          </p:cNvPr>
          <p:cNvSpPr>
            <a:spLocks noGrp="1"/>
          </p:cNvSpPr>
          <p:nvPr>
            <p:ph idx="1"/>
          </p:nvPr>
        </p:nvSpPr>
        <p:spPr/>
        <p:txBody>
          <a:bodyPr>
            <a:normAutofit/>
          </a:bodyPr>
          <a:lstStyle/>
          <a:p>
            <a:pPr marL="0" indent="0">
              <a:buNone/>
            </a:pPr>
            <a:r>
              <a:rPr lang="en-US" dirty="0"/>
              <a:t>“At the heart of </a:t>
            </a:r>
            <a:r>
              <a:rPr lang="en-US" dirty="0" err="1"/>
              <a:t>Te</a:t>
            </a:r>
            <a:r>
              <a:rPr lang="en-US" dirty="0"/>
              <a:t> Ao Māori lies the principle of whanaungatanga, emphasizing the importance of building and maintaining meaningful relationships. This mirrors the core tenet of collectivism, which values the interconnectedness of individuals within a community. Whanaungatanga encourages collaboration, mutual support, and a sense of belonging, reinforcing the idea that the strength of a community lies in the bonds between its members.”</a:t>
            </a:r>
          </a:p>
          <a:p>
            <a:pPr marL="0" indent="0">
              <a:buNone/>
            </a:pPr>
            <a:endParaRPr lang="en-US" dirty="0"/>
          </a:p>
        </p:txBody>
      </p:sp>
    </p:spTree>
    <p:extLst>
      <p:ext uri="{BB962C8B-B14F-4D97-AF65-F5344CB8AC3E}">
        <p14:creationId xmlns:p14="http://schemas.microsoft.com/office/powerpoint/2010/main" val="2195506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39F984-25D1-E71A-559A-E5F6ECEE47E2}"/>
              </a:ext>
            </a:extLst>
          </p:cNvPr>
          <p:cNvSpPr>
            <a:spLocks noGrp="1"/>
          </p:cNvSpPr>
          <p:nvPr>
            <p:ph idx="1"/>
          </p:nvPr>
        </p:nvSpPr>
        <p:spPr/>
        <p:txBody>
          <a:bodyPr/>
          <a:lstStyle/>
          <a:p>
            <a:pPr marL="0" indent="0">
              <a:buNone/>
            </a:pPr>
            <a:r>
              <a:rPr lang="en-US" dirty="0"/>
              <a:t>“Relationship, kinship, sense of family connection - a relationship through shared experiences and working together which provides people with a sense of belonging. It develops as a result of kinship rights and obligations, which also serve to strengthen each member of the kin group. It also extends to others to whom one develops a close familial, friendship or reciprocal relationship.”</a:t>
            </a:r>
          </a:p>
          <a:p>
            <a:pPr marL="0" indent="0">
              <a:buNone/>
            </a:pPr>
            <a:endParaRPr lang="en-US" dirty="0"/>
          </a:p>
        </p:txBody>
      </p:sp>
    </p:spTree>
    <p:extLst>
      <p:ext uri="{BB962C8B-B14F-4D97-AF65-F5344CB8AC3E}">
        <p14:creationId xmlns:p14="http://schemas.microsoft.com/office/powerpoint/2010/main" val="1264752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D04615-5A03-C8DE-5F2D-80B4ED17708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7CC437-A898-C5FF-9699-C4C4F7B13D2D}"/>
              </a:ext>
            </a:extLst>
          </p:cNvPr>
          <p:cNvSpPr>
            <a:spLocks noGrp="1"/>
          </p:cNvSpPr>
          <p:nvPr>
            <p:ph idx="1"/>
          </p:nvPr>
        </p:nvSpPr>
        <p:spPr/>
        <p:txBody>
          <a:bodyPr/>
          <a:lstStyle/>
          <a:p>
            <a:pPr marL="0" indent="0">
              <a:buNone/>
            </a:pPr>
            <a:r>
              <a:rPr lang="en-US" dirty="0"/>
              <a:t>“Whanaungatanga encompasses the idea of building and nurturing relationships based on kinship and a sense of belonging…</a:t>
            </a:r>
          </a:p>
          <a:p>
            <a:pPr marL="0" indent="0">
              <a:buNone/>
            </a:pPr>
            <a:r>
              <a:rPr lang="en-US" dirty="0"/>
              <a:t>Whanaungatanga highlights the importance of unity, cooperation, and mutual support within a community or whānau (extended family) context. It </a:t>
            </a:r>
            <a:r>
              <a:rPr lang="en-US" dirty="0" err="1"/>
              <a:t>emphasises</a:t>
            </a:r>
            <a:r>
              <a:rPr lang="en-US" dirty="0"/>
              <a:t> the value of establishing positive relationships, respecting others, and working together towards common goals.” </a:t>
            </a:r>
          </a:p>
          <a:p>
            <a:pPr marL="0" indent="0">
              <a:buNone/>
            </a:pPr>
            <a:endParaRPr lang="en-US" dirty="0"/>
          </a:p>
        </p:txBody>
      </p:sp>
    </p:spTree>
    <p:extLst>
      <p:ext uri="{BB962C8B-B14F-4D97-AF65-F5344CB8AC3E}">
        <p14:creationId xmlns:p14="http://schemas.microsoft.com/office/powerpoint/2010/main" val="2319307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CBD7A-6962-A5E2-BAA3-7A1F390F96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A891FF-5502-F776-72B3-41D3DB4322C3}"/>
              </a:ext>
            </a:extLst>
          </p:cNvPr>
          <p:cNvSpPr>
            <a:spLocks noGrp="1"/>
          </p:cNvSpPr>
          <p:nvPr>
            <p:ph idx="1"/>
          </p:nvPr>
        </p:nvSpPr>
        <p:spPr/>
        <p:txBody>
          <a:bodyPr/>
          <a:lstStyle/>
          <a:p>
            <a:pPr marL="0" indent="0">
              <a:buNone/>
            </a:pPr>
            <a:r>
              <a:rPr lang="en-US" dirty="0"/>
              <a:t>“Kinship-type relationships can be developed with whānau, friends, colleagues, community or any </a:t>
            </a:r>
            <a:r>
              <a:rPr lang="en-US" dirty="0" err="1"/>
              <a:t>rōpū</a:t>
            </a:r>
            <a:r>
              <a:rPr lang="en-US" dirty="0"/>
              <a:t> with shared purpose in which connections are formed and fostered. Whanaungatanga supports positive relationships and connections.”</a:t>
            </a:r>
          </a:p>
          <a:p>
            <a:pPr marL="0" indent="0">
              <a:buNone/>
            </a:pPr>
            <a:endParaRPr lang="en-US" dirty="0"/>
          </a:p>
        </p:txBody>
      </p:sp>
    </p:spTree>
    <p:extLst>
      <p:ext uri="{BB962C8B-B14F-4D97-AF65-F5344CB8AC3E}">
        <p14:creationId xmlns:p14="http://schemas.microsoft.com/office/powerpoint/2010/main" val="2972118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229B4-179E-DBE7-6897-AB701868B8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ED242-1C09-F76A-EFF3-2DDC15732529}"/>
              </a:ext>
            </a:extLst>
          </p:cNvPr>
          <p:cNvSpPr>
            <a:spLocks noGrp="1"/>
          </p:cNvSpPr>
          <p:nvPr>
            <p:ph idx="1"/>
          </p:nvPr>
        </p:nvSpPr>
        <p:spPr/>
        <p:txBody>
          <a:bodyPr/>
          <a:lstStyle/>
          <a:p>
            <a:pPr marL="0" indent="0">
              <a:buNone/>
            </a:pPr>
            <a:r>
              <a:rPr lang="en-US" dirty="0"/>
              <a:t>“Whanaungatanga creates cohesion, a sense of unity, and a sense of togetherness amongst the people. Whanaungatanga can be expressed through the relationships that are developed between families and their communities. The stronger and more cohesive these relationships, the more vibrant and enriching communities are.”</a:t>
            </a:r>
          </a:p>
          <a:p>
            <a:endParaRPr lang="en-US" dirty="0"/>
          </a:p>
        </p:txBody>
      </p:sp>
    </p:spTree>
    <p:extLst>
      <p:ext uri="{BB962C8B-B14F-4D97-AF65-F5344CB8AC3E}">
        <p14:creationId xmlns:p14="http://schemas.microsoft.com/office/powerpoint/2010/main" val="531175013"/>
      </p:ext>
    </p:extLst>
  </p:cSld>
  <p:clrMapOvr>
    <a:masterClrMapping/>
  </p:clrMapOvr>
</p:sld>
</file>

<file path=ppt/theme/theme1.xml><?xml version="1.0" encoding="utf-8"?>
<a:theme xmlns:a="http://schemas.openxmlformats.org/drawingml/2006/main" name="BlockprintVTI">
  <a:themeElements>
    <a:clrScheme name="Custom 69">
      <a:dk1>
        <a:sysClr val="windowText" lastClr="000000"/>
      </a:dk1>
      <a:lt1>
        <a:sysClr val="window" lastClr="FFFFFF"/>
      </a:lt1>
      <a:dk2>
        <a:srgbClr val="44131A"/>
      </a:dk2>
      <a:lt2>
        <a:srgbClr val="F2ECEA"/>
      </a:lt2>
      <a:accent1>
        <a:srgbClr val="A62C52"/>
      </a:accent1>
      <a:accent2>
        <a:srgbClr val="A7928D"/>
      </a:accent2>
      <a:accent3>
        <a:srgbClr val="307C71"/>
      </a:accent3>
      <a:accent4>
        <a:srgbClr val="41575D"/>
      </a:accent4>
      <a:accent5>
        <a:srgbClr val="8FA3A3"/>
      </a:accent5>
      <a:accent6>
        <a:srgbClr val="CA8370"/>
      </a:accent6>
      <a:hlink>
        <a:srgbClr val="D13D6E"/>
      </a:hlink>
      <a:folHlink>
        <a:srgbClr val="6C9D9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2CDC63F2348D42BE2B2B104880A389" ma:contentTypeVersion="17" ma:contentTypeDescription="Create a new document." ma:contentTypeScope="" ma:versionID="412416bbbe22a7d2a82add89b13a7a69">
  <xsd:schema xmlns:xsd="http://www.w3.org/2001/XMLSchema" xmlns:xs="http://www.w3.org/2001/XMLSchema" xmlns:p="http://schemas.microsoft.com/office/2006/metadata/properties" xmlns:ns2="638998f6-6670-460b-82b3-8312a166312d" xmlns:ns3="89d41bcf-5c0f-4c25-bcb7-d205423b90ed" targetNamespace="http://schemas.microsoft.com/office/2006/metadata/properties" ma:root="true" ma:fieldsID="30bc610686dbcab1a09c521732c632d0" ns2:_="" ns3:_="">
    <xsd:import namespace="638998f6-6670-460b-82b3-8312a166312d"/>
    <xsd:import namespace="89d41bcf-5c0f-4c25-bcb7-d205423b90ed"/>
    <xsd:element name="properties">
      <xsd:complexType>
        <xsd:sequence>
          <xsd:element name="documentManagement">
            <xsd:complexType>
              <xsd:all>
                <xsd:element ref="ns2:_Flow_SignoffStatus"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8998f6-6670-460b-82b3-8312a166312d" elementFormDefault="qualified">
    <xsd:import namespace="http://schemas.microsoft.com/office/2006/documentManagement/types"/>
    <xsd:import namespace="http://schemas.microsoft.com/office/infopath/2007/PartnerControls"/>
    <xsd:element name="_Flow_SignoffStatus" ma:index="8" nillable="true" ma:displayName="Sign-off status" ma:internalName="Sign_x002d_off_x0020_status">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description="" ma:indexed="true"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b6a8110-3194-4be5-a3e5-df5e9977240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9d41bcf-5c0f-4c25-bcb7-d205423b90e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5ec99f65-e57a-48d2-9071-b4e67ab10890}" ma:internalName="TaxCatchAll" ma:showField="CatchAllData" ma:web="89d41bcf-5c0f-4c25-bcb7-d205423b90ed">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9d41bcf-5c0f-4c25-bcb7-d205423b90ed" xsi:nil="true"/>
    <_Flow_SignoffStatus xmlns="638998f6-6670-460b-82b3-8312a166312d" xsi:nil="true"/>
    <lcf76f155ced4ddcb4097134ff3c332f xmlns="638998f6-6670-460b-82b3-8312a166312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848325A-5F45-4DD0-B5DC-22787E846262}"/>
</file>

<file path=customXml/itemProps2.xml><?xml version="1.0" encoding="utf-8"?>
<ds:datastoreItem xmlns:ds="http://schemas.openxmlformats.org/officeDocument/2006/customXml" ds:itemID="{2C95D1E6-02EA-472F-AD24-A72C699F83A6}"/>
</file>

<file path=customXml/itemProps3.xml><?xml version="1.0" encoding="utf-8"?>
<ds:datastoreItem xmlns:ds="http://schemas.openxmlformats.org/officeDocument/2006/customXml" ds:itemID="{E1E824EB-7C7B-4E05-8FAE-D6C4B147C5B0}"/>
</file>

<file path=docProps/app.xml><?xml version="1.0" encoding="utf-8"?>
<Properties xmlns="http://schemas.openxmlformats.org/officeDocument/2006/extended-properties" xmlns:vt="http://schemas.openxmlformats.org/officeDocument/2006/docPropsVTypes">
  <Template>Atlas</Template>
  <TotalTime>260</TotalTime>
  <Words>700</Words>
  <Application>Microsoft Macintosh PowerPoint</Application>
  <PresentationFormat>Widescreen</PresentationFormat>
  <Paragraphs>68</Paragraphs>
  <Slides>19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Arial</vt:lpstr>
      <vt:lpstr>Avenir Next LT Pro</vt:lpstr>
      <vt:lpstr>AvenirNext LT Pro Medium</vt:lpstr>
      <vt:lpstr>Symbol</vt:lpstr>
      <vt:lpstr>BlockprintVTI</vt:lpstr>
      <vt:lpstr>Whanaungatanga</vt:lpstr>
      <vt:lpstr>Introduction:</vt:lpstr>
      <vt:lpstr>“Whītiki te tangata, Mārama te kitea.”  The tighter the bond,  the brighter the light.  </vt:lpstr>
      <vt:lpstr>What is WHANAUNGATANGA?</vt:lpstr>
      <vt:lpstr>PowerPoint Presentation</vt:lpstr>
      <vt:lpstr>PowerPoint Presentation</vt:lpstr>
      <vt:lpstr>PowerPoint Presentation</vt:lpstr>
      <vt:lpstr>PowerPoint Presentation</vt:lpstr>
      <vt:lpstr>PowerPoint Presentation</vt:lpstr>
      <vt:lpstr>Questions:</vt:lpstr>
      <vt:lpstr>MARAE </vt:lpstr>
      <vt:lpstr>Hahuru Marae - Onepu</vt:lpstr>
      <vt:lpstr>Pōwhiri</vt:lpstr>
      <vt:lpstr>Questions:</vt:lpstr>
      <vt:lpstr>PowerPoint Presentation</vt:lpstr>
      <vt:lpstr>Obstacles &amp; Opportunities</vt:lpstr>
      <vt:lpstr>Obstacles &amp; Opportunities</vt:lpstr>
      <vt:lpstr>BIG QUESTIONS:</vt:lpstr>
      <vt:lpstr>“Whītiki te tangata, Mārama te kitea.”  The tighter the bond,  the brighter the light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Sarah-Jane Riley</dc:creator>
  <cp:lastModifiedBy>Sarah-Jane Riley</cp:lastModifiedBy>
  <cp:revision>5</cp:revision>
  <dcterms:created xsi:type="dcterms:W3CDTF">2025-03-18T22:55:04Z</dcterms:created>
  <dcterms:modified xsi:type="dcterms:W3CDTF">2025-05-23T21:58:17Z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0x010100A22CDC63F2348D42BE2B2B104880A389</vt:lpwstr>
  </property>
</Properties>
</file>